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311" r:id="rId27"/>
    <p:sldId id="313" r:id="rId28"/>
    <p:sldId id="285" r:id="rId29"/>
    <p:sldId id="286" r:id="rId30"/>
    <p:sldId id="287" r:id="rId31"/>
    <p:sldId id="301" r:id="rId32"/>
    <p:sldId id="302" r:id="rId33"/>
    <p:sldId id="303" r:id="rId34"/>
    <p:sldId id="304" r:id="rId35"/>
    <p:sldId id="305" r:id="rId36"/>
    <p:sldId id="306" r:id="rId37"/>
    <p:sldId id="307" r:id="rId38"/>
    <p:sldId id="309" r:id="rId39"/>
    <p:sldId id="310" r:id="rId40"/>
    <p:sldId id="314" r:id="rId41"/>
    <p:sldId id="315" r:id="rId42"/>
    <p:sldId id="317" r:id="rId43"/>
    <p:sldId id="318" r:id="rId44"/>
    <p:sldId id="319" r:id="rId45"/>
    <p:sldId id="320" r:id="rId46"/>
    <p:sldId id="321" r:id="rId47"/>
    <p:sldId id="322" r:id="rId48"/>
    <p:sldId id="323"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50" r:id="rId87"/>
    <p:sldId id="351" r:id="rId88"/>
    <p:sldId id="352" r:id="rId89"/>
    <p:sldId id="353" r:id="rId90"/>
    <p:sldId id="354" r:id="rId91"/>
    <p:sldId id="355"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1" r:id="rId107"/>
    <p:sldId id="372" r:id="rId108"/>
    <p:sldId id="373" r:id="rId109"/>
    <p:sldId id="374" r:id="rId110"/>
    <p:sldId id="375" r:id="rId111"/>
    <p:sldId id="376" r:id="rId112"/>
    <p:sldId id="377" r:id="rId113"/>
    <p:sldId id="378" r:id="rId114"/>
    <p:sldId id="379" r:id="rId115"/>
    <p:sldId id="380" r:id="rId116"/>
    <p:sldId id="381" r:id="rId117"/>
    <p:sldId id="388" r:id="rId118"/>
    <p:sldId id="382" r:id="rId119"/>
    <p:sldId id="383" r:id="rId120"/>
    <p:sldId id="384" r:id="rId121"/>
    <p:sldId id="385" r:id="rId122"/>
    <p:sldId id="386" r:id="rId123"/>
    <p:sldId id="387" r:id="rId124"/>
    <p:sldId id="389" r:id="rId125"/>
    <p:sldId id="390" r:id="rId126"/>
    <p:sldId id="391" r:id="rId127"/>
    <p:sldId id="392" r:id="rId128"/>
    <p:sldId id="393" r:id="rId129"/>
    <p:sldId id="394" r:id="rId130"/>
    <p:sldId id="395" r:id="rId131"/>
    <p:sldId id="396" r:id="rId132"/>
    <p:sldId id="397" r:id="rId133"/>
    <p:sldId id="398" r:id="rId134"/>
    <p:sldId id="399" r:id="rId135"/>
    <p:sldId id="400" r:id="rId1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763" autoAdjust="0"/>
  </p:normalViewPr>
  <p:slideViewPr>
    <p:cSldViewPr>
      <p:cViewPr varScale="1">
        <p:scale>
          <a:sx n="70" d="100"/>
          <a:sy n="70" d="100"/>
        </p:scale>
        <p:origin x="-2790"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9FE2D3-9D92-44CC-9ED7-699BF13187CF}" type="datetimeFigureOut">
              <a:rPr lang="zh-CN" altLang="en-US" smtClean="0"/>
              <a:t>2016/12/2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B71DCE-51E4-4FA8-BAE8-86062EAEAE46}" type="slidenum">
              <a:rPr lang="zh-CN" altLang="en-US" smtClean="0"/>
              <a:t>‹#›</a:t>
            </a:fld>
            <a:endParaRPr lang="zh-CN" altLang="en-US"/>
          </a:p>
        </p:txBody>
      </p:sp>
    </p:spTree>
    <p:extLst>
      <p:ext uri="{BB962C8B-B14F-4D97-AF65-F5344CB8AC3E}">
        <p14:creationId xmlns:p14="http://schemas.microsoft.com/office/powerpoint/2010/main" val="3068111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5</a:t>
            </a:fld>
            <a:endParaRPr lang="zh-CN" altLang="en-US"/>
          </a:p>
        </p:txBody>
      </p:sp>
    </p:spTree>
    <p:extLst>
      <p:ext uri="{BB962C8B-B14F-4D97-AF65-F5344CB8AC3E}">
        <p14:creationId xmlns:p14="http://schemas.microsoft.com/office/powerpoint/2010/main" val="2684723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开始新的功能分支 </a:t>
            </a:r>
            <a:endParaRPr lang="en-US" altLang="zh-CN" dirty="0" smtClean="0"/>
          </a:p>
          <a:p>
            <a:r>
              <a:rPr lang="en-US" altLang="zh-CN" dirty="0" err="1" smtClean="0"/>
              <a:t>git</a:t>
            </a:r>
            <a:r>
              <a:rPr lang="en-US" altLang="zh-CN" dirty="0" smtClean="0"/>
              <a:t> checkout -b new-feature master </a:t>
            </a:r>
          </a:p>
          <a:p>
            <a:r>
              <a:rPr lang="en-US" altLang="zh-CN" dirty="0" smtClean="0"/>
              <a:t># </a:t>
            </a:r>
            <a:r>
              <a:rPr lang="zh-CN" altLang="en-US" dirty="0" smtClean="0"/>
              <a:t>编辑文件 </a:t>
            </a:r>
            <a:endParaRPr lang="en-US" altLang="zh-CN" dirty="0" smtClean="0"/>
          </a:p>
          <a:p>
            <a:r>
              <a:rPr lang="en-US" altLang="zh-CN" dirty="0" err="1" smtClean="0"/>
              <a:t>git</a:t>
            </a:r>
            <a:r>
              <a:rPr lang="en-US" altLang="zh-CN" dirty="0" smtClean="0"/>
              <a:t> commit -a -m "Start developing a feature“</a:t>
            </a:r>
          </a:p>
          <a:p>
            <a:endParaRPr lang="en-US" altLang="zh-CN" dirty="0" smtClean="0"/>
          </a:p>
          <a:p>
            <a:endParaRPr lang="en-US" altLang="zh-CN" dirty="0" smtClean="0"/>
          </a:p>
          <a:p>
            <a:endParaRPr lang="en-US" altLang="zh-CN" dirty="0" smtClean="0"/>
          </a:p>
          <a:p>
            <a:r>
              <a:rPr lang="en-US" altLang="zh-CN" dirty="0" smtClean="0"/>
              <a:t># </a:t>
            </a:r>
            <a:r>
              <a:rPr lang="zh-CN" altLang="en-US" dirty="0" smtClean="0"/>
              <a:t>基于</a:t>
            </a:r>
            <a:r>
              <a:rPr lang="en-US" altLang="zh-CN" dirty="0" smtClean="0"/>
              <a:t>master</a:t>
            </a:r>
            <a:r>
              <a:rPr lang="zh-CN" altLang="en-US" dirty="0" smtClean="0"/>
              <a:t>分支创建一个快速修复分支 </a:t>
            </a:r>
            <a:endParaRPr lang="en-US" altLang="zh-CN" dirty="0" smtClean="0"/>
          </a:p>
          <a:p>
            <a:r>
              <a:rPr lang="en-US" altLang="zh-CN" dirty="0" err="1" smtClean="0"/>
              <a:t>git</a:t>
            </a:r>
            <a:r>
              <a:rPr lang="en-US" altLang="zh-CN" dirty="0" smtClean="0"/>
              <a:t> checkout -b hotfix master </a:t>
            </a:r>
          </a:p>
          <a:p>
            <a:r>
              <a:rPr lang="en-US" altLang="zh-CN" dirty="0" smtClean="0"/>
              <a:t># </a:t>
            </a:r>
            <a:r>
              <a:rPr lang="zh-CN" altLang="en-US" dirty="0" smtClean="0"/>
              <a:t>编辑文件 </a:t>
            </a:r>
            <a:endParaRPr lang="en-US" altLang="zh-CN" dirty="0" smtClean="0"/>
          </a:p>
          <a:p>
            <a:r>
              <a:rPr lang="en-US" altLang="zh-CN" dirty="0" err="1" smtClean="0"/>
              <a:t>git</a:t>
            </a:r>
            <a:r>
              <a:rPr lang="en-US" altLang="zh-CN" dirty="0" smtClean="0"/>
              <a:t> commit -a -m "Fix security hole" </a:t>
            </a:r>
          </a:p>
          <a:p>
            <a:r>
              <a:rPr lang="en-US" altLang="zh-CN" dirty="0" smtClean="0"/>
              <a:t># </a:t>
            </a:r>
            <a:r>
              <a:rPr lang="zh-CN" altLang="en-US" dirty="0" smtClean="0"/>
              <a:t>合并回</a:t>
            </a:r>
            <a:r>
              <a:rPr lang="en-US" altLang="zh-CN" dirty="0" smtClean="0"/>
              <a:t>master </a:t>
            </a:r>
          </a:p>
          <a:p>
            <a:r>
              <a:rPr lang="en-US" altLang="zh-CN" dirty="0" err="1" smtClean="0"/>
              <a:t>git</a:t>
            </a:r>
            <a:r>
              <a:rPr lang="en-US" altLang="zh-CN" dirty="0" smtClean="0"/>
              <a:t> checkout master </a:t>
            </a:r>
          </a:p>
          <a:p>
            <a:r>
              <a:rPr lang="en-US" altLang="zh-CN" dirty="0" err="1" smtClean="0"/>
              <a:t>git</a:t>
            </a:r>
            <a:r>
              <a:rPr lang="en-US" altLang="zh-CN" dirty="0" smtClean="0"/>
              <a:t> merge hotfix </a:t>
            </a:r>
          </a:p>
          <a:p>
            <a:r>
              <a:rPr lang="en-US" altLang="zh-CN" dirty="0" err="1" smtClean="0"/>
              <a:t>git</a:t>
            </a:r>
            <a:r>
              <a:rPr lang="en-US" altLang="zh-CN" dirty="0" smtClean="0"/>
              <a:t> branch -d hotfix</a:t>
            </a:r>
          </a:p>
          <a:p>
            <a:endParaRPr lang="en-US" altLang="zh-CN" dirty="0" smtClean="0"/>
          </a:p>
          <a:p>
            <a:endParaRPr lang="en-US" altLang="zh-CN" dirty="0" smtClean="0"/>
          </a:p>
          <a:p>
            <a:r>
              <a:rPr lang="en-US" altLang="zh-CN" dirty="0" err="1" smtClean="0"/>
              <a:t>git</a:t>
            </a:r>
            <a:r>
              <a:rPr lang="en-US" altLang="zh-CN" dirty="0" smtClean="0"/>
              <a:t> checkout new-feature </a:t>
            </a:r>
          </a:p>
          <a:p>
            <a:r>
              <a:rPr lang="en-US" altLang="zh-CN" dirty="0" err="1" smtClean="0"/>
              <a:t>git</a:t>
            </a:r>
            <a:r>
              <a:rPr lang="en-US" altLang="zh-CN" dirty="0" smtClean="0"/>
              <a:t> rebase master</a:t>
            </a:r>
          </a:p>
          <a:p>
            <a:endParaRPr lang="en-US" altLang="zh-CN" dirty="0" smtClean="0"/>
          </a:p>
          <a:p>
            <a:endParaRPr lang="en-US" altLang="zh-CN" dirty="0" smtClean="0"/>
          </a:p>
          <a:p>
            <a:r>
              <a:rPr lang="en-US" altLang="zh-CN" dirty="0" err="1" smtClean="0"/>
              <a:t>git</a:t>
            </a:r>
            <a:r>
              <a:rPr lang="en-US" altLang="zh-CN" dirty="0" smtClean="0"/>
              <a:t> checkout master </a:t>
            </a:r>
          </a:p>
          <a:p>
            <a:r>
              <a:rPr lang="en-US" altLang="zh-CN" dirty="0" err="1" smtClean="0"/>
              <a:t>git</a:t>
            </a:r>
            <a:r>
              <a:rPr lang="en-US" altLang="zh-CN" dirty="0" smtClean="0"/>
              <a:t> merge new-feature</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17</a:t>
            </a:fld>
            <a:endParaRPr lang="zh-CN" altLang="en-US"/>
          </a:p>
        </p:txBody>
      </p:sp>
    </p:spTree>
    <p:extLst>
      <p:ext uri="{BB962C8B-B14F-4D97-AF65-F5344CB8AC3E}">
        <p14:creationId xmlns:p14="http://schemas.microsoft.com/office/powerpoint/2010/main" val="394402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开始新的功能分支 </a:t>
            </a:r>
            <a:endParaRPr lang="en-US" altLang="zh-CN" dirty="0" smtClean="0"/>
          </a:p>
          <a:p>
            <a:r>
              <a:rPr lang="en-US" altLang="zh-CN" dirty="0" err="1" smtClean="0"/>
              <a:t>git</a:t>
            </a:r>
            <a:r>
              <a:rPr lang="en-US" altLang="zh-CN" dirty="0" smtClean="0"/>
              <a:t> checkout -b new-feature master </a:t>
            </a:r>
          </a:p>
          <a:p>
            <a:endParaRPr lang="en-US" altLang="zh-CN" dirty="0" smtClean="0"/>
          </a:p>
          <a:p>
            <a:r>
              <a:rPr lang="en-US" altLang="zh-CN" dirty="0" smtClean="0"/>
              <a:t># </a:t>
            </a:r>
            <a:r>
              <a:rPr lang="zh-CN" altLang="en-US" dirty="0" smtClean="0"/>
              <a:t>编辑文件 </a:t>
            </a:r>
            <a:endParaRPr lang="en-US" altLang="zh-CN" dirty="0" smtClean="0"/>
          </a:p>
          <a:p>
            <a:r>
              <a:rPr lang="en-US" altLang="zh-CN" dirty="0" err="1" smtClean="0"/>
              <a:t>git</a:t>
            </a:r>
            <a:r>
              <a:rPr lang="en-US" altLang="zh-CN" dirty="0" smtClean="0"/>
              <a:t> commit -a -m "Start developing a feature" </a:t>
            </a:r>
          </a:p>
          <a:p>
            <a:endParaRPr lang="en-US" altLang="zh-CN" dirty="0" smtClean="0"/>
          </a:p>
          <a:p>
            <a:r>
              <a:rPr lang="en-US" altLang="zh-CN" dirty="0" smtClean="0"/>
              <a:t># </a:t>
            </a:r>
            <a:r>
              <a:rPr lang="zh-CN" altLang="en-US" dirty="0" smtClean="0"/>
              <a:t>编辑更多文件 </a:t>
            </a:r>
            <a:endParaRPr lang="en-US" altLang="zh-CN" dirty="0" smtClean="0"/>
          </a:p>
          <a:p>
            <a:r>
              <a:rPr lang="en-US" altLang="zh-CN" dirty="0" err="1" smtClean="0"/>
              <a:t>git</a:t>
            </a:r>
            <a:r>
              <a:rPr lang="en-US" altLang="zh-CN" dirty="0" smtClean="0"/>
              <a:t> commit -a -m "Fix something from the previous commit" </a:t>
            </a:r>
          </a:p>
          <a:p>
            <a:endParaRPr lang="en-US" altLang="zh-CN" dirty="0" smtClean="0"/>
          </a:p>
          <a:p>
            <a:r>
              <a:rPr lang="en-US" altLang="zh-CN" dirty="0" smtClean="0"/>
              <a:t># </a:t>
            </a:r>
            <a:r>
              <a:rPr lang="zh-CN" altLang="en-US" dirty="0" smtClean="0"/>
              <a:t>直接在</a:t>
            </a:r>
            <a:r>
              <a:rPr lang="en-US" altLang="zh-CN" dirty="0" smtClean="0"/>
              <a:t>master</a:t>
            </a:r>
            <a:r>
              <a:rPr lang="zh-CN" altLang="en-US" dirty="0" smtClean="0"/>
              <a:t>上添加文件 </a:t>
            </a:r>
            <a:endParaRPr lang="en-US" altLang="zh-CN" dirty="0" smtClean="0"/>
          </a:p>
          <a:p>
            <a:r>
              <a:rPr lang="en-US" altLang="zh-CN" dirty="0" err="1" smtClean="0"/>
              <a:t>git</a:t>
            </a:r>
            <a:r>
              <a:rPr lang="en-US" altLang="zh-CN" dirty="0" smtClean="0"/>
              <a:t> checkout master </a:t>
            </a:r>
          </a:p>
          <a:p>
            <a:endParaRPr lang="en-US" altLang="zh-CN" dirty="0" smtClean="0"/>
          </a:p>
          <a:p>
            <a:r>
              <a:rPr lang="en-US" altLang="zh-CN" dirty="0" smtClean="0"/>
              <a:t># </a:t>
            </a:r>
            <a:r>
              <a:rPr lang="zh-CN" altLang="en-US" dirty="0" smtClean="0"/>
              <a:t>编辑文件 </a:t>
            </a:r>
            <a:endParaRPr lang="en-US" altLang="zh-CN" dirty="0" smtClean="0"/>
          </a:p>
          <a:p>
            <a:r>
              <a:rPr lang="en-US" altLang="zh-CN" dirty="0" err="1" smtClean="0"/>
              <a:t>git</a:t>
            </a:r>
            <a:r>
              <a:rPr lang="en-US" altLang="zh-CN" dirty="0" smtClean="0"/>
              <a:t> commit -a -m "Fix security hole" </a:t>
            </a:r>
          </a:p>
          <a:p>
            <a:endParaRPr lang="en-US" altLang="zh-CN" dirty="0" smtClean="0"/>
          </a:p>
          <a:p>
            <a:r>
              <a:rPr lang="en-US" altLang="zh-CN" dirty="0" smtClean="0"/>
              <a:t># </a:t>
            </a:r>
            <a:r>
              <a:rPr lang="zh-CN" altLang="en-US" dirty="0" smtClean="0"/>
              <a:t>开始交互式</a:t>
            </a:r>
            <a:r>
              <a:rPr lang="en-US" altLang="zh-CN" dirty="0" smtClean="0"/>
              <a:t>rebase </a:t>
            </a:r>
          </a:p>
          <a:p>
            <a:r>
              <a:rPr lang="en-US" altLang="zh-CN" dirty="0" err="1" smtClean="0"/>
              <a:t>git</a:t>
            </a:r>
            <a:r>
              <a:rPr lang="en-US" altLang="zh-CN" dirty="0" smtClean="0"/>
              <a:t> checkout new-feature </a:t>
            </a:r>
          </a:p>
          <a:p>
            <a:r>
              <a:rPr lang="en-US" altLang="zh-CN" dirty="0" err="1" smtClean="0"/>
              <a:t>git</a:t>
            </a:r>
            <a:r>
              <a:rPr lang="en-US" altLang="zh-CN" dirty="0" smtClean="0"/>
              <a:t> rebase -</a:t>
            </a:r>
            <a:r>
              <a:rPr lang="en-US" altLang="zh-CN" dirty="0" err="1" smtClean="0"/>
              <a:t>i</a:t>
            </a:r>
            <a:r>
              <a:rPr lang="en-US" altLang="zh-CN" dirty="0" smtClean="0"/>
              <a:t> master</a:t>
            </a:r>
          </a:p>
          <a:p>
            <a:endParaRPr lang="en-US" altLang="zh-CN" dirty="0" smtClean="0"/>
          </a:p>
          <a:p>
            <a:r>
              <a:rPr lang="en-US" altLang="zh-CN" dirty="0" smtClean="0"/>
              <a:t># </a:t>
            </a:r>
            <a:r>
              <a:rPr lang="zh-CN" altLang="en-US" dirty="0" smtClean="0"/>
              <a:t>最后的那个命令会打开一个编辑器，包含</a:t>
            </a:r>
            <a:r>
              <a:rPr lang="en-US" altLang="zh-CN" dirty="0" smtClean="0"/>
              <a:t>new-feature</a:t>
            </a:r>
            <a:r>
              <a:rPr lang="zh-CN" altLang="en-US" dirty="0" smtClean="0"/>
              <a:t>的两个提交，和一些指示</a:t>
            </a:r>
            <a:endParaRPr lang="en-US" altLang="zh-CN" dirty="0" smtClean="0"/>
          </a:p>
          <a:p>
            <a:r>
              <a:rPr lang="en-US" altLang="zh-CN" dirty="0" smtClean="0"/>
              <a:t>pick 32618c4 Start developing a feature </a:t>
            </a:r>
          </a:p>
          <a:p>
            <a:r>
              <a:rPr lang="en-US" altLang="zh-CN" dirty="0" smtClean="0"/>
              <a:t>pick 62eed47 Fix something from the previous commit</a:t>
            </a:r>
          </a:p>
          <a:p>
            <a:endParaRPr lang="en-US" altLang="zh-CN" dirty="0" smtClean="0"/>
          </a:p>
          <a:p>
            <a:r>
              <a:rPr lang="en-US" altLang="zh-CN" dirty="0" smtClean="0"/>
              <a:t>pick 32618c4 Start developing a feature </a:t>
            </a:r>
          </a:p>
          <a:p>
            <a:r>
              <a:rPr lang="en-US" altLang="zh-CN" dirty="0" smtClean="0"/>
              <a:t>squash 62eed47 Fix something from the previous commit</a:t>
            </a:r>
          </a:p>
          <a:p>
            <a:endParaRPr lang="en-US" altLang="zh-CN" dirty="0" smtClean="0"/>
          </a:p>
          <a:p>
            <a:r>
              <a:rPr lang="en-US" altLang="zh-CN" dirty="0" smtClean="0"/>
              <a:t># </a:t>
            </a:r>
            <a:r>
              <a:rPr lang="zh-CN" altLang="en-US" dirty="0" smtClean="0"/>
              <a:t>最后，你可以执行一个快速向前的合并，来将完善的</a:t>
            </a:r>
            <a:r>
              <a:rPr lang="en-US" altLang="zh-CN" dirty="0" smtClean="0"/>
              <a:t>feature</a:t>
            </a:r>
            <a:r>
              <a:rPr lang="zh-CN" altLang="en-US" dirty="0" smtClean="0"/>
              <a:t>分支整合进主代码库</a:t>
            </a:r>
            <a:endParaRPr lang="en-US" altLang="zh-CN" dirty="0" smtClean="0"/>
          </a:p>
          <a:p>
            <a:r>
              <a:rPr lang="en-US" altLang="zh-CN" dirty="0" err="1" smtClean="0"/>
              <a:t>git</a:t>
            </a:r>
            <a:r>
              <a:rPr lang="en-US" altLang="zh-CN" dirty="0" smtClean="0"/>
              <a:t> checkout master </a:t>
            </a:r>
          </a:p>
          <a:p>
            <a:r>
              <a:rPr lang="en-US" altLang="zh-CN" dirty="0" err="1" smtClean="0"/>
              <a:t>git</a:t>
            </a:r>
            <a:r>
              <a:rPr lang="en-US" altLang="zh-CN" dirty="0" smtClean="0"/>
              <a:t> merge new-feature</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18</a:t>
            </a:fld>
            <a:endParaRPr lang="zh-CN" altLang="en-US"/>
          </a:p>
        </p:txBody>
      </p:sp>
    </p:spTree>
    <p:extLst>
      <p:ext uri="{BB962C8B-B14F-4D97-AF65-F5344CB8AC3E}">
        <p14:creationId xmlns:p14="http://schemas.microsoft.com/office/powerpoint/2010/main" val="1402536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branch –r</a:t>
            </a:r>
          </a:p>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21</a:t>
            </a:fld>
            <a:endParaRPr lang="zh-CN" altLang="en-US"/>
          </a:p>
        </p:txBody>
      </p:sp>
    </p:spTree>
    <p:extLst>
      <p:ext uri="{BB962C8B-B14F-4D97-AF65-F5344CB8AC3E}">
        <p14:creationId xmlns:p14="http://schemas.microsoft.com/office/powerpoint/2010/main" val="223555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a:t>
            </a:r>
            <a:r>
              <a:rPr lang="en-US" altLang="zh-CN" dirty="0" err="1" smtClean="0"/>
              <a:t>config</a:t>
            </a:r>
            <a:r>
              <a:rPr lang="en-US" altLang="zh-CN" dirty="0" smtClean="0"/>
              <a:t> --global </a:t>
            </a:r>
            <a:r>
              <a:rPr lang="en-US" altLang="zh-CN" dirty="0" err="1" smtClean="0"/>
              <a:t>branch.autosetuprebase</a:t>
            </a:r>
            <a:r>
              <a:rPr lang="en-US" altLang="zh-CN" dirty="0" smtClean="0"/>
              <a:t> always</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22</a:t>
            </a:fld>
            <a:endParaRPr lang="zh-CN" altLang="en-US"/>
          </a:p>
        </p:txBody>
      </p:sp>
    </p:spTree>
    <p:extLst>
      <p:ext uri="{BB962C8B-B14F-4D97-AF65-F5344CB8AC3E}">
        <p14:creationId xmlns:p14="http://schemas.microsoft.com/office/powerpoint/2010/main" val="1776573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checkout master </a:t>
            </a:r>
          </a:p>
          <a:p>
            <a:r>
              <a:rPr lang="en-US" altLang="zh-CN" dirty="0" err="1" smtClean="0"/>
              <a:t>git</a:t>
            </a:r>
            <a:r>
              <a:rPr lang="en-US" altLang="zh-CN" dirty="0" smtClean="0"/>
              <a:t> fetch origin master </a:t>
            </a:r>
          </a:p>
          <a:p>
            <a:r>
              <a:rPr lang="en-US" altLang="zh-CN" dirty="0" err="1" smtClean="0"/>
              <a:t>git</a:t>
            </a:r>
            <a:r>
              <a:rPr lang="en-US" altLang="zh-CN" dirty="0" smtClean="0"/>
              <a:t> rebase -</a:t>
            </a:r>
            <a:r>
              <a:rPr lang="en-US" altLang="zh-CN" dirty="0" err="1" smtClean="0"/>
              <a:t>i</a:t>
            </a:r>
            <a:r>
              <a:rPr lang="en-US" altLang="zh-CN" dirty="0" smtClean="0"/>
              <a:t> origin/master </a:t>
            </a:r>
          </a:p>
          <a:p>
            <a:r>
              <a:rPr lang="en-US" altLang="zh-CN" dirty="0" smtClean="0"/>
              <a:t># Squash commits, fix up commit messages etc. </a:t>
            </a:r>
          </a:p>
          <a:p>
            <a:r>
              <a:rPr lang="en-US" altLang="zh-CN" dirty="0" err="1" smtClean="0"/>
              <a:t>git</a:t>
            </a:r>
            <a:r>
              <a:rPr lang="en-US" altLang="zh-CN" dirty="0" smtClean="0"/>
              <a:t> push origin master</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23</a:t>
            </a:fld>
            <a:endParaRPr lang="zh-CN" altLang="en-US"/>
          </a:p>
        </p:txBody>
      </p:sp>
    </p:spTree>
    <p:extLst>
      <p:ext uri="{BB962C8B-B14F-4D97-AF65-F5344CB8AC3E}">
        <p14:creationId xmlns:p14="http://schemas.microsoft.com/office/powerpoint/2010/main" val="1768721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25</a:t>
            </a:fld>
            <a:endParaRPr lang="zh-CN" altLang="en-US"/>
          </a:p>
        </p:txBody>
      </p:sp>
    </p:spTree>
    <p:extLst>
      <p:ext uri="{BB962C8B-B14F-4D97-AF65-F5344CB8AC3E}">
        <p14:creationId xmlns:p14="http://schemas.microsoft.com/office/powerpoint/2010/main" val="2959270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32</a:t>
            </a:fld>
            <a:endParaRPr lang="zh-CN" altLang="en-US"/>
          </a:p>
        </p:txBody>
      </p:sp>
    </p:spTree>
    <p:extLst>
      <p:ext uri="{BB962C8B-B14F-4D97-AF65-F5344CB8AC3E}">
        <p14:creationId xmlns:p14="http://schemas.microsoft.com/office/powerpoint/2010/main" val="4280109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status # </a:t>
            </a:r>
            <a:r>
              <a:rPr lang="zh-CN" altLang="en-US" dirty="0" smtClean="0"/>
              <a:t>查看仓库状态 </a:t>
            </a:r>
            <a:endParaRPr lang="en-US" altLang="zh-CN" dirty="0" smtClean="0"/>
          </a:p>
          <a:p>
            <a:r>
              <a:rPr lang="en-US" altLang="zh-CN" dirty="0" err="1" smtClean="0"/>
              <a:t>git</a:t>
            </a:r>
            <a:r>
              <a:rPr lang="en-US" altLang="zh-CN" dirty="0" smtClean="0"/>
              <a:t> add &lt;some-file&gt; # </a:t>
            </a:r>
            <a:r>
              <a:rPr lang="zh-CN" altLang="en-US" dirty="0" smtClean="0"/>
              <a:t>缓存一个文件 </a:t>
            </a:r>
            <a:endParaRPr lang="en-US" altLang="zh-CN" dirty="0" smtClean="0"/>
          </a:p>
          <a:p>
            <a:r>
              <a:rPr lang="en-US" altLang="zh-CN" dirty="0" err="1" smtClean="0"/>
              <a:t>git</a:t>
            </a:r>
            <a:r>
              <a:rPr lang="en-US" altLang="zh-CN" dirty="0" smtClean="0"/>
              <a:t> commit # </a:t>
            </a:r>
            <a:r>
              <a:rPr lang="zh-CN" altLang="en-US" dirty="0" smtClean="0"/>
              <a:t>提交一个文件</a:t>
            </a:r>
            <a:r>
              <a:rPr lang="en-US" altLang="zh-CN" dirty="0" smtClean="0"/>
              <a:t>&lt;/some-file&gt;</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52</a:t>
            </a:fld>
            <a:endParaRPr lang="zh-CN" altLang="en-US"/>
          </a:p>
        </p:txBody>
      </p:sp>
    </p:spTree>
    <p:extLst>
      <p:ext uri="{BB962C8B-B14F-4D97-AF65-F5344CB8AC3E}">
        <p14:creationId xmlns:p14="http://schemas.microsoft.com/office/powerpoint/2010/main" val="1068875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让</a:t>
            </a:r>
            <a:r>
              <a:rPr lang="en-US" altLang="zh-CN" dirty="0" smtClean="0"/>
              <a:t>rebase</a:t>
            </a:r>
            <a:r>
              <a:rPr lang="zh-CN" altLang="en-US" dirty="0" smtClean="0"/>
              <a:t>继续</a:t>
            </a:r>
            <a:r>
              <a:rPr lang="en-US" altLang="zh-CN" dirty="0" smtClean="0"/>
              <a:t>:</a:t>
            </a:r>
          </a:p>
          <a:p>
            <a:r>
              <a:rPr lang="en-US" altLang="zh-CN" dirty="0" err="1" smtClean="0"/>
              <a:t>git</a:t>
            </a:r>
            <a:r>
              <a:rPr lang="en-US" altLang="zh-CN" dirty="0" smtClean="0"/>
              <a:t> add &lt;some-file&gt; </a:t>
            </a:r>
          </a:p>
          <a:p>
            <a:r>
              <a:rPr lang="en-US" altLang="zh-CN" dirty="0" err="1" smtClean="0"/>
              <a:t>git</a:t>
            </a:r>
            <a:r>
              <a:rPr lang="en-US" altLang="zh-CN" dirty="0" smtClean="0"/>
              <a:t> rebase –continue</a:t>
            </a:r>
          </a:p>
          <a:p>
            <a:endParaRPr lang="en-US" altLang="zh-CN" dirty="0" smtClean="0"/>
          </a:p>
          <a:p>
            <a:r>
              <a:rPr lang="zh-CN" altLang="en-US" dirty="0" smtClean="0"/>
              <a:t>回到开始之前的状态</a:t>
            </a:r>
            <a:r>
              <a:rPr lang="en-US" altLang="zh-CN" dirty="0" smtClean="0"/>
              <a:t>:</a:t>
            </a:r>
          </a:p>
          <a:p>
            <a:r>
              <a:rPr lang="en-US" altLang="zh-CN" dirty="0" err="1" smtClean="0"/>
              <a:t>git</a:t>
            </a:r>
            <a:r>
              <a:rPr lang="en-US" altLang="zh-CN" dirty="0" smtClean="0"/>
              <a:t> rebase --abort</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57</a:t>
            </a:fld>
            <a:endParaRPr lang="zh-CN" altLang="en-US"/>
          </a:p>
        </p:txBody>
      </p:sp>
    </p:spTree>
    <p:extLst>
      <p:ext uri="{BB962C8B-B14F-4D97-AF65-F5344CB8AC3E}">
        <p14:creationId xmlns:p14="http://schemas.microsoft.com/office/powerpoint/2010/main" val="948503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checkout master </a:t>
            </a:r>
          </a:p>
          <a:p>
            <a:r>
              <a:rPr lang="en-US" altLang="zh-CN" dirty="0" err="1" smtClean="0"/>
              <a:t>git</a:t>
            </a:r>
            <a:r>
              <a:rPr lang="en-US" altLang="zh-CN" dirty="0" smtClean="0"/>
              <a:t> merge release-0.1 </a:t>
            </a:r>
          </a:p>
          <a:p>
            <a:r>
              <a:rPr lang="en-US" altLang="zh-CN" dirty="0" err="1" smtClean="0"/>
              <a:t>git</a:t>
            </a:r>
            <a:r>
              <a:rPr lang="en-US" altLang="zh-CN" dirty="0" smtClean="0"/>
              <a:t> push </a:t>
            </a:r>
          </a:p>
          <a:p>
            <a:r>
              <a:rPr lang="en-US" altLang="zh-CN" dirty="0" err="1" smtClean="0"/>
              <a:t>git</a:t>
            </a:r>
            <a:r>
              <a:rPr lang="en-US" altLang="zh-CN" dirty="0" smtClean="0"/>
              <a:t> checkout develop </a:t>
            </a:r>
          </a:p>
          <a:p>
            <a:r>
              <a:rPr lang="en-US" altLang="zh-CN" dirty="0" err="1" smtClean="0"/>
              <a:t>git</a:t>
            </a:r>
            <a:r>
              <a:rPr lang="en-US" altLang="zh-CN" dirty="0" smtClean="0"/>
              <a:t> merge release-0.1 </a:t>
            </a:r>
          </a:p>
          <a:p>
            <a:r>
              <a:rPr lang="en-US" altLang="zh-CN" dirty="0" err="1" smtClean="0"/>
              <a:t>git</a:t>
            </a:r>
            <a:r>
              <a:rPr lang="en-US" altLang="zh-CN" dirty="0" smtClean="0"/>
              <a:t> push </a:t>
            </a:r>
          </a:p>
          <a:p>
            <a:r>
              <a:rPr lang="en-US" altLang="zh-CN" dirty="0" err="1" smtClean="0"/>
              <a:t>git</a:t>
            </a:r>
            <a:r>
              <a:rPr lang="en-US" altLang="zh-CN" dirty="0" smtClean="0"/>
              <a:t> branch -d release-0.1</a:t>
            </a:r>
          </a:p>
          <a:p>
            <a:endParaRPr lang="en-US" altLang="zh-CN" dirty="0" smtClean="0"/>
          </a:p>
          <a:p>
            <a:endParaRPr lang="en-US" altLang="zh-CN" dirty="0" smtClean="0"/>
          </a:p>
          <a:p>
            <a:r>
              <a:rPr lang="en-US" altLang="zh-CN" dirty="0" err="1" smtClean="0"/>
              <a:t>git</a:t>
            </a:r>
            <a:r>
              <a:rPr lang="en-US" altLang="zh-CN" dirty="0" smtClean="0"/>
              <a:t> tag -a 0.1 -m "Initial public release" master </a:t>
            </a:r>
          </a:p>
          <a:p>
            <a:r>
              <a:rPr lang="en-US" altLang="zh-CN" dirty="0" err="1" smtClean="0"/>
              <a:t>git</a:t>
            </a:r>
            <a:r>
              <a:rPr lang="en-US" altLang="zh-CN" dirty="0" smtClean="0"/>
              <a:t> push --tags</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76</a:t>
            </a:fld>
            <a:endParaRPr lang="zh-CN" altLang="en-US"/>
          </a:p>
        </p:txBody>
      </p:sp>
    </p:spTree>
    <p:extLst>
      <p:ext uri="{BB962C8B-B14F-4D97-AF65-F5344CB8AC3E}">
        <p14:creationId xmlns:p14="http://schemas.microsoft.com/office/powerpoint/2010/main" val="3237911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7</a:t>
            </a:fld>
            <a:endParaRPr lang="zh-CN" altLang="en-US"/>
          </a:p>
        </p:txBody>
      </p:sp>
    </p:spTree>
    <p:extLst>
      <p:ext uri="{BB962C8B-B14F-4D97-AF65-F5344CB8AC3E}">
        <p14:creationId xmlns:p14="http://schemas.microsoft.com/office/powerpoint/2010/main" val="2296726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checkout -b issue-#001 master </a:t>
            </a:r>
          </a:p>
          <a:p>
            <a:endParaRPr lang="en-US" altLang="zh-CN" dirty="0" smtClean="0"/>
          </a:p>
          <a:p>
            <a:r>
              <a:rPr lang="en-US" altLang="zh-CN" dirty="0" smtClean="0"/>
              <a:t># Fix the bug </a:t>
            </a:r>
          </a:p>
          <a:p>
            <a:r>
              <a:rPr lang="en-US" altLang="zh-CN" dirty="0" err="1" smtClean="0"/>
              <a:t>git</a:t>
            </a:r>
            <a:r>
              <a:rPr lang="en-US" altLang="zh-CN" dirty="0" smtClean="0"/>
              <a:t> checkout master </a:t>
            </a:r>
          </a:p>
          <a:p>
            <a:r>
              <a:rPr lang="en-US" altLang="zh-CN" dirty="0" err="1" smtClean="0"/>
              <a:t>git</a:t>
            </a:r>
            <a:r>
              <a:rPr lang="en-US" altLang="zh-CN" dirty="0" smtClean="0"/>
              <a:t> merge issue-#001 </a:t>
            </a:r>
          </a:p>
          <a:p>
            <a:r>
              <a:rPr lang="en-US" altLang="zh-CN" dirty="0" err="1" smtClean="0"/>
              <a:t>git</a:t>
            </a:r>
            <a:r>
              <a:rPr lang="en-US" altLang="zh-CN" dirty="0" smtClean="0"/>
              <a:t> push</a:t>
            </a:r>
          </a:p>
          <a:p>
            <a:endParaRPr lang="en-US" altLang="zh-CN" dirty="0" smtClean="0"/>
          </a:p>
          <a:p>
            <a:endParaRPr lang="en-US" altLang="zh-CN" dirty="0" smtClean="0"/>
          </a:p>
          <a:p>
            <a:r>
              <a:rPr lang="en-US" altLang="zh-CN" dirty="0" err="1" smtClean="0"/>
              <a:t>git</a:t>
            </a:r>
            <a:r>
              <a:rPr lang="en-US" altLang="zh-CN" dirty="0" smtClean="0"/>
              <a:t> checkout develop </a:t>
            </a:r>
          </a:p>
          <a:p>
            <a:r>
              <a:rPr lang="en-US" altLang="zh-CN" dirty="0" err="1" smtClean="0"/>
              <a:t>git</a:t>
            </a:r>
            <a:r>
              <a:rPr lang="en-US" altLang="zh-CN" dirty="0" smtClean="0"/>
              <a:t> merge issue-#001 </a:t>
            </a:r>
          </a:p>
          <a:p>
            <a:r>
              <a:rPr lang="en-US" altLang="zh-CN" dirty="0" err="1" smtClean="0"/>
              <a:t>git</a:t>
            </a:r>
            <a:r>
              <a:rPr lang="en-US" altLang="zh-CN" dirty="0" smtClean="0"/>
              <a:t> push </a:t>
            </a:r>
          </a:p>
          <a:p>
            <a:r>
              <a:rPr lang="en-US" altLang="zh-CN" dirty="0" err="1" smtClean="0"/>
              <a:t>git</a:t>
            </a:r>
            <a:r>
              <a:rPr lang="en-US" altLang="zh-CN" dirty="0" smtClean="0"/>
              <a:t> branch -d issue-#001</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77</a:t>
            </a:fld>
            <a:endParaRPr lang="zh-CN" altLang="en-US"/>
          </a:p>
        </p:txBody>
      </p:sp>
    </p:spTree>
    <p:extLst>
      <p:ext uri="{BB962C8B-B14F-4D97-AF65-F5344CB8AC3E}">
        <p14:creationId xmlns:p14="http://schemas.microsoft.com/office/powerpoint/2010/main" val="1509665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85</a:t>
            </a:fld>
            <a:endParaRPr lang="zh-CN" altLang="en-US"/>
          </a:p>
        </p:txBody>
      </p:sp>
    </p:spTree>
    <p:extLst>
      <p:ext uri="{BB962C8B-B14F-4D97-AF65-F5344CB8AC3E}">
        <p14:creationId xmlns:p14="http://schemas.microsoft.com/office/powerpoint/2010/main" val="1367573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merge master feature</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87</a:t>
            </a:fld>
            <a:endParaRPr lang="zh-CN" altLang="en-US"/>
          </a:p>
        </p:txBody>
      </p:sp>
    </p:spTree>
    <p:extLst>
      <p:ext uri="{BB962C8B-B14F-4D97-AF65-F5344CB8AC3E}">
        <p14:creationId xmlns:p14="http://schemas.microsoft.com/office/powerpoint/2010/main" val="589530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checkout feature </a:t>
            </a:r>
          </a:p>
          <a:p>
            <a:r>
              <a:rPr lang="en-US" altLang="zh-CN" dirty="0" err="1" smtClean="0"/>
              <a:t>git</a:t>
            </a:r>
            <a:r>
              <a:rPr lang="en-US" altLang="zh-CN" dirty="0" smtClean="0"/>
              <a:t> rebase master</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88</a:t>
            </a:fld>
            <a:endParaRPr lang="zh-CN" altLang="en-US"/>
          </a:p>
        </p:txBody>
      </p:sp>
    </p:spTree>
    <p:extLst>
      <p:ext uri="{BB962C8B-B14F-4D97-AF65-F5344CB8AC3E}">
        <p14:creationId xmlns:p14="http://schemas.microsoft.com/office/powerpoint/2010/main" val="1578276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checkout feature </a:t>
            </a:r>
          </a:p>
          <a:p>
            <a:r>
              <a:rPr lang="en-US" altLang="zh-CN" dirty="0" err="1" smtClean="0"/>
              <a:t>git</a:t>
            </a:r>
            <a:r>
              <a:rPr lang="en-US" altLang="zh-CN" dirty="0" smtClean="0"/>
              <a:t> rebase -</a:t>
            </a:r>
            <a:r>
              <a:rPr lang="en-US" altLang="zh-CN" dirty="0" err="1" smtClean="0"/>
              <a:t>i</a:t>
            </a:r>
            <a:r>
              <a:rPr lang="en-US" altLang="zh-CN" dirty="0" smtClean="0"/>
              <a:t> master</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89</a:t>
            </a:fld>
            <a:endParaRPr lang="zh-CN" altLang="en-US"/>
          </a:p>
        </p:txBody>
      </p:sp>
    </p:spTree>
    <p:extLst>
      <p:ext uri="{BB962C8B-B14F-4D97-AF65-F5344CB8AC3E}">
        <p14:creationId xmlns:p14="http://schemas.microsoft.com/office/powerpoint/2010/main" val="1358021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push --force</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90</a:t>
            </a:fld>
            <a:endParaRPr lang="zh-CN" altLang="en-US"/>
          </a:p>
        </p:txBody>
      </p:sp>
    </p:spTree>
    <p:extLst>
      <p:ext uri="{BB962C8B-B14F-4D97-AF65-F5344CB8AC3E}">
        <p14:creationId xmlns:p14="http://schemas.microsoft.com/office/powerpoint/2010/main" val="840700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git</a:t>
            </a:r>
            <a:r>
              <a:rPr lang="en-US" altLang="zh-CN" dirty="0" smtClean="0"/>
              <a:t> checkout feature </a:t>
            </a:r>
          </a:p>
          <a:p>
            <a:r>
              <a:rPr lang="en-US" altLang="zh-CN" dirty="0" err="1" smtClean="0"/>
              <a:t>git</a:t>
            </a:r>
            <a:r>
              <a:rPr lang="en-US" altLang="zh-CN" dirty="0" smtClean="0"/>
              <a:t> rebase -</a:t>
            </a:r>
            <a:r>
              <a:rPr lang="en-US" altLang="zh-CN" dirty="0" err="1" smtClean="0"/>
              <a:t>i</a:t>
            </a:r>
            <a:r>
              <a:rPr lang="en-US" altLang="zh-CN" dirty="0" smtClean="0"/>
              <a:t> HEAD~3</a:t>
            </a:r>
          </a:p>
          <a:p>
            <a:endParaRPr lang="en-US" altLang="zh-CN" dirty="0" smtClean="0"/>
          </a:p>
          <a:p>
            <a:endParaRPr lang="en-US" altLang="zh-CN" dirty="0" smtClean="0"/>
          </a:p>
          <a:p>
            <a:endParaRPr lang="en-US" altLang="zh-CN" dirty="0" smtClean="0"/>
          </a:p>
          <a:p>
            <a:r>
              <a:rPr lang="en-US" altLang="zh-CN" dirty="0" err="1" smtClean="0"/>
              <a:t>git</a:t>
            </a:r>
            <a:r>
              <a:rPr lang="en-US" altLang="zh-CN" dirty="0" smtClean="0"/>
              <a:t> merge-base feature master</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92</a:t>
            </a:fld>
            <a:endParaRPr lang="zh-CN" altLang="en-US"/>
          </a:p>
        </p:txBody>
      </p:sp>
    </p:spTree>
    <p:extLst>
      <p:ext uri="{BB962C8B-B14F-4D97-AF65-F5344CB8AC3E}">
        <p14:creationId xmlns:p14="http://schemas.microsoft.com/office/powerpoint/2010/main" val="2804260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93</a:t>
            </a:fld>
            <a:endParaRPr lang="zh-CN" altLang="en-US"/>
          </a:p>
        </p:txBody>
      </p:sp>
    </p:spTree>
    <p:extLst>
      <p:ext uri="{BB962C8B-B14F-4D97-AF65-F5344CB8AC3E}">
        <p14:creationId xmlns:p14="http://schemas.microsoft.com/office/powerpoint/2010/main" val="3974879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git</a:t>
            </a:r>
            <a:r>
              <a:rPr lang="en-US" altLang="zh-CN" sz="1200" b="0" i="0" kern="1200" dirty="0" smtClean="0">
                <a:solidFill>
                  <a:schemeClr val="tx1"/>
                </a:solidFill>
                <a:effectLst/>
                <a:latin typeface="+mn-lt"/>
                <a:ea typeface="+mn-ea"/>
                <a:cs typeface="+mn-cs"/>
              </a:rPr>
              <a:t> pull --rebase</a:t>
            </a:r>
            <a:endParaRPr lang="zh-CN" altLang="en-US" dirty="0" smtClean="0"/>
          </a:p>
        </p:txBody>
      </p:sp>
      <p:sp>
        <p:nvSpPr>
          <p:cNvPr id="4" name="灯片编号占位符 3"/>
          <p:cNvSpPr>
            <a:spLocks noGrp="1"/>
          </p:cNvSpPr>
          <p:nvPr>
            <p:ph type="sldNum" sz="quarter" idx="10"/>
          </p:nvPr>
        </p:nvSpPr>
        <p:spPr/>
        <p:txBody>
          <a:bodyPr/>
          <a:lstStyle/>
          <a:p>
            <a:fld id="{24B71DCE-51E4-4FA8-BAE8-86062EAEAE46}" type="slidenum">
              <a:rPr lang="zh-CN" altLang="en-US" smtClean="0"/>
              <a:t>95</a:t>
            </a:fld>
            <a:endParaRPr lang="zh-CN" altLang="en-US"/>
          </a:p>
        </p:txBody>
      </p:sp>
    </p:spTree>
    <p:extLst>
      <p:ext uri="{BB962C8B-B14F-4D97-AF65-F5344CB8AC3E}">
        <p14:creationId xmlns:p14="http://schemas.microsoft.com/office/powerpoint/2010/main" val="3179812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96</a:t>
            </a:fld>
            <a:endParaRPr lang="zh-CN" altLang="en-US"/>
          </a:p>
        </p:txBody>
      </p:sp>
    </p:spTree>
    <p:extLst>
      <p:ext uri="{BB962C8B-B14F-4D97-AF65-F5344CB8AC3E}">
        <p14:creationId xmlns:p14="http://schemas.microsoft.com/office/powerpoint/2010/main" val="90563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git</a:t>
            </a:r>
            <a:r>
              <a:rPr lang="en-US" altLang="zh-CN" sz="1200" b="0" i="0" kern="1200" dirty="0" smtClean="0">
                <a:solidFill>
                  <a:schemeClr val="tx1"/>
                </a:solidFill>
                <a:effectLst/>
                <a:latin typeface="+mn-lt"/>
                <a:ea typeface="+mn-ea"/>
                <a:cs typeface="+mn-cs"/>
              </a:rPr>
              <a:t> add</a:t>
            </a:r>
            <a:r>
              <a:rPr lang="zh-CN" altLang="en-US" sz="1200" b="0" i="0" kern="1200" dirty="0" smtClean="0">
                <a:solidFill>
                  <a:schemeClr val="tx1"/>
                </a:solidFill>
                <a:effectLst/>
                <a:latin typeface="+mn-lt"/>
                <a:ea typeface="+mn-ea"/>
                <a:cs typeface="+mn-cs"/>
              </a:rPr>
              <a:t>命令将工作目录中的变化添加到缓存区。它告诉</a:t>
            </a:r>
            <a:r>
              <a:rPr lang="en-US" altLang="zh-CN" sz="1200" b="0" i="0" kern="1200" dirty="0" err="1" smtClean="0">
                <a:solidFill>
                  <a:schemeClr val="tx1"/>
                </a:solidFill>
                <a:effectLst/>
                <a:latin typeface="+mn-lt"/>
                <a:ea typeface="+mn-ea"/>
                <a:cs typeface="+mn-cs"/>
              </a:rPr>
              <a:t>Git</a:t>
            </a:r>
            <a:r>
              <a:rPr lang="zh-CN" altLang="en-US" sz="1200" b="0" i="0" kern="1200" dirty="0" smtClean="0">
                <a:solidFill>
                  <a:schemeClr val="tx1"/>
                </a:solidFill>
                <a:effectLst/>
                <a:latin typeface="+mn-lt"/>
                <a:ea typeface="+mn-ea"/>
                <a:cs typeface="+mn-cs"/>
              </a:rPr>
              <a:t>你想要在下一次提交时包含这个文件的更新。但是，</a:t>
            </a:r>
            <a:r>
              <a:rPr lang="en-US" altLang="zh-CN" sz="1200" b="0" i="0" kern="1200" dirty="0" err="1" smtClean="0">
                <a:solidFill>
                  <a:schemeClr val="tx1"/>
                </a:solidFill>
                <a:effectLst/>
                <a:latin typeface="+mn-lt"/>
                <a:ea typeface="+mn-ea"/>
                <a:cs typeface="+mn-cs"/>
              </a:rPr>
              <a:t>git</a:t>
            </a:r>
            <a:r>
              <a:rPr lang="en-US" altLang="zh-CN" sz="1200" b="0" i="0" kern="1200" dirty="0" smtClean="0">
                <a:solidFill>
                  <a:schemeClr val="tx1"/>
                </a:solidFill>
                <a:effectLst/>
                <a:latin typeface="+mn-lt"/>
                <a:ea typeface="+mn-ea"/>
                <a:cs typeface="+mn-cs"/>
              </a:rPr>
              <a:t> add</a:t>
            </a:r>
            <a:r>
              <a:rPr lang="zh-CN" altLang="en-US" sz="1200" b="0" i="0" kern="1200" dirty="0" smtClean="0">
                <a:solidFill>
                  <a:schemeClr val="tx1"/>
                </a:solidFill>
                <a:effectLst/>
                <a:latin typeface="+mn-lt"/>
                <a:ea typeface="+mn-ea"/>
                <a:cs typeface="+mn-cs"/>
              </a:rPr>
              <a:t>不会怎么影响你的仓库</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在你运行</a:t>
            </a:r>
            <a:r>
              <a:rPr lang="en-US" altLang="zh-CN" sz="1200" b="0" i="0" kern="1200" dirty="0" err="1" smtClean="0">
                <a:solidFill>
                  <a:schemeClr val="tx1"/>
                </a:solidFill>
                <a:effectLst/>
                <a:latin typeface="+mn-lt"/>
                <a:ea typeface="+mn-ea"/>
                <a:cs typeface="+mn-cs"/>
              </a:rPr>
              <a:t>git</a:t>
            </a:r>
            <a:r>
              <a:rPr lang="en-US" altLang="zh-CN" sz="1200" b="0" i="0" kern="1200" dirty="0" smtClean="0">
                <a:solidFill>
                  <a:schemeClr val="tx1"/>
                </a:solidFill>
                <a:effectLst/>
                <a:latin typeface="+mn-lt"/>
                <a:ea typeface="+mn-ea"/>
                <a:cs typeface="+mn-cs"/>
              </a:rPr>
              <a:t> commit</a:t>
            </a:r>
            <a:r>
              <a:rPr lang="zh-CN" altLang="en-US" sz="1200" b="0" i="0" kern="1200" dirty="0" smtClean="0">
                <a:solidFill>
                  <a:schemeClr val="tx1"/>
                </a:solidFill>
                <a:effectLst/>
                <a:latin typeface="+mn-lt"/>
                <a:ea typeface="+mn-ea"/>
                <a:cs typeface="+mn-cs"/>
              </a:rPr>
              <a:t>前更改都不会被记录。</a:t>
            </a:r>
            <a:endParaRPr lang="en-US" altLang="zh-CN" sz="1200" b="0" i="0" kern="1200" dirty="0" smtClean="0">
              <a:solidFill>
                <a:schemeClr val="tx1"/>
              </a:solidFill>
              <a:effectLst/>
              <a:latin typeface="+mn-lt"/>
              <a:ea typeface="+mn-ea"/>
              <a:cs typeface="+mn-cs"/>
            </a:endParaRPr>
          </a:p>
          <a:p>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使用这些命令之时，你还需要</a:t>
            </a:r>
            <a:r>
              <a:rPr lang="en-US" altLang="zh-CN" sz="1200" b="0" i="0" kern="1200" dirty="0" err="1" smtClean="0">
                <a:solidFill>
                  <a:schemeClr val="tx1"/>
                </a:solidFill>
                <a:effectLst/>
                <a:latin typeface="+mn-lt"/>
                <a:ea typeface="+mn-ea"/>
                <a:cs typeface="+mn-cs"/>
              </a:rPr>
              <a:t>git</a:t>
            </a:r>
            <a:r>
              <a:rPr lang="en-US" altLang="zh-CN" sz="1200" b="0" i="0" kern="1200" dirty="0" smtClean="0">
                <a:solidFill>
                  <a:schemeClr val="tx1"/>
                </a:solidFill>
                <a:effectLst/>
                <a:latin typeface="+mn-lt"/>
                <a:ea typeface="+mn-ea"/>
                <a:cs typeface="+mn-cs"/>
              </a:rPr>
              <a:t> status</a:t>
            </a:r>
            <a:r>
              <a:rPr lang="zh-CN" altLang="en-US" sz="1200" b="0" i="0" kern="1200" dirty="0" smtClean="0">
                <a:solidFill>
                  <a:schemeClr val="tx1"/>
                </a:solidFill>
                <a:effectLst/>
                <a:latin typeface="+mn-lt"/>
                <a:ea typeface="+mn-ea"/>
                <a:cs typeface="+mn-cs"/>
              </a:rPr>
              <a:t>来查看工作目录和缓存区的状态。</a:t>
            </a:r>
          </a:p>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8</a:t>
            </a:fld>
            <a:endParaRPr lang="zh-CN" altLang="en-US"/>
          </a:p>
        </p:txBody>
      </p:sp>
    </p:spTree>
    <p:extLst>
      <p:ext uri="{BB962C8B-B14F-4D97-AF65-F5344CB8AC3E}">
        <p14:creationId xmlns:p14="http://schemas.microsoft.com/office/powerpoint/2010/main" val="1672827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echo "# Please include a useful commit message!" &gt; $1</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115</a:t>
            </a:fld>
            <a:endParaRPr lang="zh-CN" altLang="en-US"/>
          </a:p>
        </p:txBody>
      </p:sp>
    </p:spTree>
    <p:extLst>
      <p:ext uri="{BB962C8B-B14F-4D97-AF65-F5344CB8AC3E}">
        <p14:creationId xmlns:p14="http://schemas.microsoft.com/office/powerpoint/2010/main" val="1810902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118</a:t>
            </a:fld>
            <a:endParaRPr lang="zh-CN" altLang="en-US"/>
          </a:p>
        </p:txBody>
      </p:sp>
    </p:spTree>
    <p:extLst>
      <p:ext uri="{BB962C8B-B14F-4D97-AF65-F5344CB8AC3E}">
        <p14:creationId xmlns:p14="http://schemas.microsoft.com/office/powerpoint/2010/main" val="2881031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git</a:t>
            </a:r>
            <a:r>
              <a:rPr lang="en-US" altLang="zh-CN" sz="1200" b="0" i="0" kern="1200" dirty="0" smtClean="0">
                <a:solidFill>
                  <a:schemeClr val="tx1"/>
                </a:solidFill>
                <a:effectLst/>
                <a:latin typeface="+mn-lt"/>
                <a:ea typeface="+mn-ea"/>
                <a:cs typeface="+mn-cs"/>
              </a:rPr>
              <a:t> checkout</a:t>
            </a:r>
          </a:p>
          <a:p>
            <a:r>
              <a:rPr lang="en-US" altLang="zh-CN" sz="1200" b="0" i="0" kern="1200" dirty="0" err="1" smtClean="0">
                <a:solidFill>
                  <a:schemeClr val="tx1"/>
                </a:solidFill>
                <a:effectLst/>
                <a:latin typeface="+mn-lt"/>
                <a:ea typeface="+mn-ea"/>
                <a:cs typeface="+mn-cs"/>
              </a:rPr>
              <a:t>git</a:t>
            </a:r>
            <a:r>
              <a:rPr lang="en-US" altLang="zh-CN" sz="1200" b="0" i="0" kern="1200" dirty="0" smtClean="0">
                <a:solidFill>
                  <a:schemeClr val="tx1"/>
                </a:solidFill>
                <a:effectLst/>
                <a:latin typeface="+mn-lt"/>
                <a:ea typeface="+mn-ea"/>
                <a:cs typeface="+mn-cs"/>
              </a:rPr>
              <a:t> branch</a:t>
            </a:r>
          </a:p>
          <a:p>
            <a:r>
              <a:rPr lang="en-US" altLang="zh-CN" sz="1200" b="0" i="0" kern="1200" dirty="0" err="1" smtClean="0">
                <a:solidFill>
                  <a:schemeClr val="tx1"/>
                </a:solidFill>
                <a:effectLst/>
                <a:latin typeface="+mn-lt"/>
                <a:ea typeface="+mn-ea"/>
                <a:cs typeface="+mn-cs"/>
              </a:rPr>
              <a:t>git</a:t>
            </a:r>
            <a:r>
              <a:rPr lang="en-US" altLang="zh-CN" sz="1200" b="0" i="0" kern="1200" dirty="0" smtClean="0">
                <a:solidFill>
                  <a:schemeClr val="tx1"/>
                </a:solidFill>
                <a:effectLst/>
                <a:latin typeface="+mn-lt"/>
                <a:ea typeface="+mn-ea"/>
                <a:cs typeface="+mn-cs"/>
              </a:rPr>
              <a:t> push</a:t>
            </a:r>
          </a:p>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127</a:t>
            </a:fld>
            <a:endParaRPr lang="zh-CN" altLang="en-US"/>
          </a:p>
        </p:txBody>
      </p:sp>
    </p:spTree>
    <p:extLst>
      <p:ext uri="{BB962C8B-B14F-4D97-AF65-F5344CB8AC3E}">
        <p14:creationId xmlns:p14="http://schemas.microsoft.com/office/powerpoint/2010/main" val="3369791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cat .</a:t>
            </a:r>
            <a:r>
              <a:rPr lang="en-US" altLang="zh-CN" dirty="0" err="1" smtClean="0"/>
              <a:t>git</a:t>
            </a:r>
            <a:r>
              <a:rPr lang="en-US" altLang="zh-CN" dirty="0" smtClean="0"/>
              <a:t>/refs/heads/master</a:t>
            </a:r>
          </a:p>
          <a:p>
            <a:endParaRPr lang="en-US" altLang="zh-CN" dirty="0" smtClean="0"/>
          </a:p>
          <a:p>
            <a:r>
              <a:rPr lang="en-US" altLang="zh-CN" dirty="0" err="1" smtClean="0"/>
              <a:t>git</a:t>
            </a:r>
            <a:r>
              <a:rPr lang="en-US" altLang="zh-CN" dirty="0" smtClean="0"/>
              <a:t> log -1 master</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129</a:t>
            </a:fld>
            <a:endParaRPr lang="zh-CN" altLang="en-US"/>
          </a:p>
        </p:txBody>
      </p:sp>
    </p:spTree>
    <p:extLst>
      <p:ext uri="{BB962C8B-B14F-4D97-AF65-F5344CB8AC3E}">
        <p14:creationId xmlns:p14="http://schemas.microsoft.com/office/powerpoint/2010/main" val="1472931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[remote "origin"] </a:t>
            </a:r>
          </a:p>
          <a:p>
            <a:r>
              <a:rPr lang="en-US" altLang="zh-CN" dirty="0" err="1" smtClean="0"/>
              <a:t>url</a:t>
            </a:r>
            <a:r>
              <a:rPr lang="en-US" altLang="zh-CN" dirty="0" smtClean="0"/>
              <a:t> = https://git@github.com:mary/example-repo.git </a:t>
            </a:r>
          </a:p>
          <a:p>
            <a:r>
              <a:rPr lang="en-US" altLang="zh-CN" dirty="0" smtClean="0"/>
              <a:t>fetch = +refs/heads/</a:t>
            </a:r>
            <a:r>
              <a:rPr lang="en-US" altLang="zh-CN" dirty="0" err="1" smtClean="0"/>
              <a:t>master:refs</a:t>
            </a:r>
            <a:r>
              <a:rPr lang="en-US" altLang="zh-CN" dirty="0" smtClean="0"/>
              <a:t>/remotes/origin/master </a:t>
            </a:r>
          </a:p>
          <a:p>
            <a:r>
              <a:rPr lang="en-US" altLang="zh-CN" dirty="0" smtClean="0"/>
              <a:t>push = refs/heads/</a:t>
            </a:r>
            <a:r>
              <a:rPr lang="en-US" altLang="zh-CN" dirty="0" err="1" smtClean="0"/>
              <a:t>master:refs</a:t>
            </a:r>
            <a:r>
              <a:rPr lang="en-US" altLang="zh-CN" dirty="0" smtClean="0"/>
              <a:t>/heads/</a:t>
            </a:r>
            <a:r>
              <a:rPr lang="en-US" altLang="zh-CN" dirty="0" err="1" smtClean="0"/>
              <a:t>qa</a:t>
            </a:r>
            <a:r>
              <a:rPr lang="en-US" altLang="zh-CN" dirty="0" smtClean="0"/>
              <a:t>-master</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133</a:t>
            </a:fld>
            <a:endParaRPr lang="zh-CN" altLang="en-US"/>
          </a:p>
        </p:txBody>
      </p:sp>
    </p:spTree>
    <p:extLst>
      <p:ext uri="{BB962C8B-B14F-4D97-AF65-F5344CB8AC3E}">
        <p14:creationId xmlns:p14="http://schemas.microsoft.com/office/powerpoint/2010/main" val="3861822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https://github.com/github/gitignore</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10</a:t>
            </a:fld>
            <a:endParaRPr lang="zh-CN" altLang="en-US"/>
          </a:p>
        </p:txBody>
      </p:sp>
    </p:spTree>
    <p:extLst>
      <p:ext uri="{BB962C8B-B14F-4D97-AF65-F5344CB8AC3E}">
        <p14:creationId xmlns:p14="http://schemas.microsoft.com/office/powerpoint/2010/main" val="1038058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字符用于表示提交的父节点的相对引用。比如，</a:t>
            </a:r>
            <a:r>
              <a:rPr lang="en-US" altLang="zh-CN" dirty="0" smtClean="0"/>
              <a:t>3157e~1</a:t>
            </a:r>
            <a:r>
              <a:rPr lang="zh-CN" altLang="en-US" sz="1200" b="0" i="0" kern="1200" dirty="0" smtClean="0">
                <a:solidFill>
                  <a:schemeClr val="tx1"/>
                </a:solidFill>
                <a:effectLst/>
                <a:latin typeface="+mn-lt"/>
                <a:ea typeface="+mn-ea"/>
                <a:cs typeface="+mn-cs"/>
              </a:rPr>
              <a:t>指向</a:t>
            </a:r>
            <a:r>
              <a:rPr lang="en-US" altLang="zh-CN" dirty="0" smtClean="0"/>
              <a:t>3157e</a:t>
            </a:r>
            <a:r>
              <a:rPr lang="zh-CN" altLang="en-US" sz="1200" b="0" i="0" kern="1200" dirty="0" smtClean="0">
                <a:solidFill>
                  <a:schemeClr val="tx1"/>
                </a:solidFill>
                <a:effectLst/>
                <a:latin typeface="+mn-lt"/>
                <a:ea typeface="+mn-ea"/>
                <a:cs typeface="+mn-cs"/>
              </a:rPr>
              <a:t>前一个提交</a:t>
            </a:r>
            <a:r>
              <a:rPr lang="en-US" altLang="zh-CN" sz="1200" b="0" i="0" kern="1200" dirty="0" smtClean="0">
                <a:solidFill>
                  <a:schemeClr val="tx1"/>
                </a:solidFill>
                <a:effectLst/>
                <a:latin typeface="+mn-lt"/>
                <a:ea typeface="+mn-ea"/>
                <a:cs typeface="+mn-cs"/>
              </a:rPr>
              <a:t>,</a:t>
            </a:r>
            <a:r>
              <a:rPr lang="en-US" altLang="zh-CN" dirty="0" smtClean="0"/>
              <a:t>HEAD~3</a:t>
            </a:r>
            <a:r>
              <a:rPr lang="zh-CN" altLang="en-US" sz="1200" b="0" i="0" kern="1200" dirty="0" smtClean="0">
                <a:solidFill>
                  <a:schemeClr val="tx1"/>
                </a:solidFill>
                <a:effectLst/>
                <a:latin typeface="+mn-lt"/>
                <a:ea typeface="+mn-ea"/>
                <a:cs typeface="+mn-cs"/>
              </a:rPr>
              <a:t>是当前提交的回溯</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个节点的提交。</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11</a:t>
            </a:fld>
            <a:endParaRPr lang="zh-CN" altLang="en-US"/>
          </a:p>
        </p:txBody>
      </p:sp>
    </p:spTree>
    <p:extLst>
      <p:ext uri="{BB962C8B-B14F-4D97-AF65-F5344CB8AC3E}">
        <p14:creationId xmlns:p14="http://schemas.microsoft.com/office/powerpoint/2010/main" val="63066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编辑一些跟踪的文件 </a:t>
            </a:r>
            <a:endParaRPr lang="en-US" altLang="zh-CN" dirty="0" smtClean="0"/>
          </a:p>
          <a:p>
            <a:endParaRPr lang="en-US" altLang="zh-CN" dirty="0" smtClean="0"/>
          </a:p>
          <a:p>
            <a:r>
              <a:rPr lang="en-US" altLang="zh-CN" dirty="0" smtClean="0"/>
              <a:t># </a:t>
            </a:r>
            <a:r>
              <a:rPr lang="zh-CN" altLang="en-US" dirty="0" smtClean="0"/>
              <a:t>提交一份快照 </a:t>
            </a:r>
            <a:endParaRPr lang="en-US" altLang="zh-CN" dirty="0" smtClean="0"/>
          </a:p>
          <a:p>
            <a:r>
              <a:rPr lang="en-US" altLang="zh-CN" dirty="0" err="1" smtClean="0"/>
              <a:t>git</a:t>
            </a:r>
            <a:r>
              <a:rPr lang="en-US" altLang="zh-CN" dirty="0" smtClean="0"/>
              <a:t> commit -m "Make some changes that will be undone" </a:t>
            </a:r>
          </a:p>
          <a:p>
            <a:endParaRPr lang="en-US" altLang="zh-CN" dirty="0" smtClean="0"/>
          </a:p>
          <a:p>
            <a:r>
              <a:rPr lang="en-US" altLang="zh-CN" dirty="0" smtClean="0"/>
              <a:t># </a:t>
            </a:r>
            <a:r>
              <a:rPr lang="zh-CN" altLang="en-US" dirty="0" smtClean="0"/>
              <a:t>撤销刚刚的提交 </a:t>
            </a:r>
            <a:endParaRPr lang="en-US" altLang="zh-CN" dirty="0" smtClean="0"/>
          </a:p>
          <a:p>
            <a:r>
              <a:rPr lang="en-US" altLang="zh-CN" dirty="0" err="1" smtClean="0"/>
              <a:t>git</a:t>
            </a:r>
            <a:r>
              <a:rPr lang="en-US" altLang="zh-CN" dirty="0" smtClean="0"/>
              <a:t> revert HEAD</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13</a:t>
            </a:fld>
            <a:endParaRPr lang="zh-CN" altLang="en-US"/>
          </a:p>
        </p:txBody>
      </p:sp>
    </p:spTree>
    <p:extLst>
      <p:ext uri="{BB962C8B-B14F-4D97-AF65-F5344CB8AC3E}">
        <p14:creationId xmlns:p14="http://schemas.microsoft.com/office/powerpoint/2010/main" val="1196320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取消文件缓存</a:t>
            </a:r>
          </a:p>
          <a:p>
            <a:endParaRPr lang="en-US" altLang="zh-CN" dirty="0" smtClean="0"/>
          </a:p>
          <a:p>
            <a:r>
              <a:rPr lang="en-US" altLang="zh-CN" dirty="0" smtClean="0"/>
              <a:t># </a:t>
            </a:r>
            <a:r>
              <a:rPr lang="zh-CN" altLang="en-US" dirty="0" smtClean="0"/>
              <a:t>缓存了目录下所有文件 </a:t>
            </a:r>
            <a:endParaRPr lang="en-US" altLang="zh-CN" dirty="0" smtClean="0"/>
          </a:p>
          <a:p>
            <a:r>
              <a:rPr lang="en-US" altLang="zh-CN" dirty="0" err="1" smtClean="0"/>
              <a:t>git</a:t>
            </a:r>
            <a:r>
              <a:rPr lang="en-US" altLang="zh-CN" dirty="0" smtClean="0"/>
              <a:t> add . </a:t>
            </a:r>
          </a:p>
          <a:p>
            <a:r>
              <a:rPr lang="en-US" altLang="zh-CN" dirty="0" smtClean="0"/>
              <a:t># </a:t>
            </a:r>
            <a:r>
              <a:rPr lang="zh-CN" altLang="en-US" dirty="0" smtClean="0"/>
              <a:t>意识到</a:t>
            </a:r>
            <a:r>
              <a:rPr lang="en-US" altLang="zh-CN" dirty="0" smtClean="0"/>
              <a:t>hello.py</a:t>
            </a:r>
            <a:r>
              <a:rPr lang="zh-CN" altLang="en-US" dirty="0" smtClean="0"/>
              <a:t>和</a:t>
            </a:r>
            <a:r>
              <a:rPr lang="en-US" altLang="zh-CN" dirty="0" smtClean="0"/>
              <a:t>main.py</a:t>
            </a:r>
            <a:r>
              <a:rPr lang="zh-CN" altLang="en-US" dirty="0" smtClean="0"/>
              <a:t>中的修改 </a:t>
            </a:r>
            <a:endParaRPr lang="en-US" altLang="zh-CN" dirty="0" smtClean="0"/>
          </a:p>
          <a:p>
            <a:r>
              <a:rPr lang="en-US" altLang="zh-CN" dirty="0" smtClean="0"/>
              <a:t># </a:t>
            </a:r>
            <a:r>
              <a:rPr lang="zh-CN" altLang="en-US" dirty="0" smtClean="0"/>
              <a:t>应该在不同的快照中提交 </a:t>
            </a:r>
            <a:endParaRPr lang="en-US" altLang="zh-CN" dirty="0" smtClean="0"/>
          </a:p>
          <a:p>
            <a:r>
              <a:rPr lang="en-US" altLang="zh-CN" dirty="0" smtClean="0"/>
              <a:t># </a:t>
            </a:r>
            <a:r>
              <a:rPr lang="zh-CN" altLang="en-US" dirty="0" smtClean="0"/>
              <a:t>取消</a:t>
            </a:r>
            <a:r>
              <a:rPr lang="en-US" altLang="zh-CN" dirty="0" smtClean="0"/>
              <a:t>main.py</a:t>
            </a:r>
            <a:r>
              <a:rPr lang="zh-CN" altLang="en-US" dirty="0" smtClean="0"/>
              <a:t>缓存 </a:t>
            </a:r>
            <a:r>
              <a:rPr lang="en-US" altLang="zh-CN" dirty="0" err="1" smtClean="0"/>
              <a:t>git</a:t>
            </a:r>
            <a:r>
              <a:rPr lang="en-US" altLang="zh-CN" dirty="0" smtClean="0"/>
              <a:t> reset main.py </a:t>
            </a:r>
          </a:p>
          <a:p>
            <a:r>
              <a:rPr lang="en-US" altLang="zh-CN" dirty="0" smtClean="0"/>
              <a:t># </a:t>
            </a:r>
            <a:r>
              <a:rPr lang="zh-CN" altLang="en-US" dirty="0" smtClean="0"/>
              <a:t>只提交</a:t>
            </a:r>
            <a:r>
              <a:rPr lang="en-US" altLang="zh-CN" dirty="0" smtClean="0"/>
              <a:t>hello.py </a:t>
            </a:r>
          </a:p>
          <a:p>
            <a:r>
              <a:rPr lang="en-US" altLang="zh-CN" dirty="0" err="1" smtClean="0"/>
              <a:t>git</a:t>
            </a:r>
            <a:r>
              <a:rPr lang="en-US" altLang="zh-CN" dirty="0" smtClean="0"/>
              <a:t> commit -m "Make some changes to hello.py" </a:t>
            </a:r>
          </a:p>
          <a:p>
            <a:r>
              <a:rPr lang="en-US" altLang="zh-CN" dirty="0" smtClean="0"/>
              <a:t># </a:t>
            </a:r>
            <a:r>
              <a:rPr lang="zh-CN" altLang="en-US" dirty="0" smtClean="0"/>
              <a:t>在另一份快照中提交</a:t>
            </a:r>
            <a:r>
              <a:rPr lang="en-US" altLang="zh-CN" dirty="0" smtClean="0"/>
              <a:t>main.py </a:t>
            </a:r>
          </a:p>
          <a:p>
            <a:r>
              <a:rPr lang="en-US" altLang="zh-CN" dirty="0" err="1" smtClean="0"/>
              <a:t>git</a:t>
            </a:r>
            <a:r>
              <a:rPr lang="en-US" altLang="zh-CN" dirty="0" smtClean="0"/>
              <a:t> add main.py </a:t>
            </a:r>
          </a:p>
          <a:p>
            <a:r>
              <a:rPr lang="en-US" altLang="zh-CN" dirty="0" err="1" smtClean="0"/>
              <a:t>git</a:t>
            </a:r>
            <a:r>
              <a:rPr lang="en-US" altLang="zh-CN" dirty="0" smtClean="0"/>
              <a:t> commit -m "Edit main.py“</a:t>
            </a:r>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smtClean="0">
                <a:solidFill>
                  <a:schemeClr val="tx1"/>
                </a:solidFill>
                <a:effectLst/>
                <a:latin typeface="+mn-lt"/>
                <a:ea typeface="+mn-ea"/>
                <a:cs typeface="+mn-cs"/>
              </a:rPr>
              <a:t>移除本地修改</a:t>
            </a:r>
          </a:p>
          <a:p>
            <a:endParaRPr lang="en-US" altLang="zh-CN" dirty="0" smtClean="0"/>
          </a:p>
          <a:p>
            <a:r>
              <a:rPr lang="en-US" altLang="zh-CN" dirty="0" smtClean="0"/>
              <a:t># </a:t>
            </a:r>
            <a:r>
              <a:rPr lang="zh-CN" altLang="en-US" dirty="0" smtClean="0"/>
              <a:t>创建一个叫</a:t>
            </a:r>
            <a:r>
              <a:rPr lang="en-US" altLang="zh-CN" dirty="0" smtClean="0"/>
              <a:t>`foo.py`</a:t>
            </a:r>
            <a:r>
              <a:rPr lang="zh-CN" altLang="en-US" dirty="0" smtClean="0"/>
              <a:t>的新文件，增加代码 </a:t>
            </a:r>
            <a:endParaRPr lang="en-US" altLang="zh-CN" dirty="0" smtClean="0"/>
          </a:p>
          <a:p>
            <a:r>
              <a:rPr lang="en-US" altLang="zh-CN" dirty="0" smtClean="0"/>
              <a:t># </a:t>
            </a:r>
            <a:r>
              <a:rPr lang="zh-CN" altLang="en-US" dirty="0" smtClean="0"/>
              <a:t>提交到项目历史 </a:t>
            </a:r>
            <a:endParaRPr lang="en-US" altLang="zh-CN" dirty="0" smtClean="0"/>
          </a:p>
          <a:p>
            <a:r>
              <a:rPr lang="en-US" altLang="zh-CN" dirty="0" err="1" smtClean="0"/>
              <a:t>git</a:t>
            </a:r>
            <a:r>
              <a:rPr lang="en-US" altLang="zh-CN" dirty="0" smtClean="0"/>
              <a:t> add foo.py </a:t>
            </a:r>
          </a:p>
          <a:p>
            <a:r>
              <a:rPr lang="en-US" altLang="zh-CN" dirty="0" err="1" smtClean="0"/>
              <a:t>git</a:t>
            </a:r>
            <a:r>
              <a:rPr lang="en-US" altLang="zh-CN" dirty="0" smtClean="0"/>
              <a:t> commit -m "Start developing a crazy feature" </a:t>
            </a:r>
          </a:p>
          <a:p>
            <a:r>
              <a:rPr lang="en-US" altLang="zh-CN" dirty="0" smtClean="0"/>
              <a:t># </a:t>
            </a:r>
            <a:r>
              <a:rPr lang="zh-CN" altLang="en-US" dirty="0" smtClean="0"/>
              <a:t>再次编辑</a:t>
            </a:r>
            <a:r>
              <a:rPr lang="en-US" altLang="zh-CN" dirty="0" smtClean="0"/>
              <a:t>`foo.py`</a:t>
            </a:r>
            <a:r>
              <a:rPr lang="zh-CN" altLang="en-US" dirty="0" smtClean="0"/>
              <a:t>，修改其他文件 </a:t>
            </a:r>
            <a:endParaRPr lang="en-US" altLang="zh-CN" dirty="0" smtClean="0"/>
          </a:p>
          <a:p>
            <a:r>
              <a:rPr lang="en-US" altLang="zh-CN" dirty="0" smtClean="0"/>
              <a:t># </a:t>
            </a:r>
            <a:r>
              <a:rPr lang="zh-CN" altLang="en-US" dirty="0" smtClean="0"/>
              <a:t>提交另一份快照 </a:t>
            </a:r>
            <a:endParaRPr lang="en-US" altLang="zh-CN" dirty="0" smtClean="0"/>
          </a:p>
          <a:p>
            <a:r>
              <a:rPr lang="en-US" altLang="zh-CN" dirty="0" err="1" smtClean="0"/>
              <a:t>git</a:t>
            </a:r>
            <a:r>
              <a:rPr lang="en-US" altLang="zh-CN" dirty="0" smtClean="0"/>
              <a:t> commit -a -m "Continue my crazy feature" </a:t>
            </a:r>
          </a:p>
          <a:p>
            <a:r>
              <a:rPr lang="en-US" altLang="zh-CN" dirty="0" smtClean="0"/>
              <a:t># </a:t>
            </a:r>
            <a:r>
              <a:rPr lang="zh-CN" altLang="en-US" dirty="0" smtClean="0"/>
              <a:t>决定废弃这个功能，并删除相关的更改 </a:t>
            </a:r>
            <a:endParaRPr lang="en-US" altLang="zh-CN" dirty="0" smtClean="0"/>
          </a:p>
          <a:p>
            <a:r>
              <a:rPr lang="en-US" altLang="zh-CN" dirty="0" err="1" smtClean="0"/>
              <a:t>git</a:t>
            </a:r>
            <a:r>
              <a:rPr lang="en-US" altLang="zh-CN" dirty="0" smtClean="0"/>
              <a:t> reset --hard HEAD~2</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14</a:t>
            </a:fld>
            <a:endParaRPr lang="zh-CN" altLang="en-US"/>
          </a:p>
        </p:txBody>
      </p:sp>
    </p:spTree>
    <p:extLst>
      <p:ext uri="{BB962C8B-B14F-4D97-AF65-F5344CB8AC3E}">
        <p14:creationId xmlns:p14="http://schemas.microsoft.com/office/powerpoint/2010/main" val="147905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移除当前目录下未被跟踪的文件。</a:t>
            </a:r>
            <a:r>
              <a:rPr lang="en-US" altLang="zh-CN" dirty="0" smtClean="0"/>
              <a:t>-f</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强制</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标记是必需的，除非</a:t>
            </a:r>
            <a:r>
              <a:rPr lang="en-US" altLang="zh-CN" dirty="0" err="1" smtClean="0"/>
              <a:t>clean.requireForce</a:t>
            </a:r>
            <a:r>
              <a:rPr lang="zh-CN" altLang="en-US" sz="1200" b="0" i="0" kern="1200" dirty="0" smtClean="0">
                <a:solidFill>
                  <a:schemeClr val="tx1"/>
                </a:solidFill>
                <a:effectLst/>
                <a:latin typeface="+mn-lt"/>
                <a:ea typeface="+mn-ea"/>
                <a:cs typeface="+mn-cs"/>
              </a:rPr>
              <a:t>配置项被设为了</a:t>
            </a:r>
            <a:r>
              <a:rPr lang="en-US" altLang="zh-CN" dirty="0" smtClean="0"/>
              <a:t>false</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默认为</a:t>
            </a:r>
            <a:r>
              <a:rPr lang="en-US" altLang="zh-CN" dirty="0" smtClean="0"/>
              <a:t>true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。它 </a:t>
            </a:r>
            <a:r>
              <a:rPr lang="zh-CN" altLang="en-US" sz="1200" b="0" i="1" kern="1200" dirty="0" smtClean="0">
                <a:solidFill>
                  <a:schemeClr val="tx1"/>
                </a:solidFill>
                <a:effectLst/>
                <a:latin typeface="+mn-lt"/>
                <a:ea typeface="+mn-ea"/>
                <a:cs typeface="+mn-cs"/>
              </a:rPr>
              <a:t>不会</a:t>
            </a:r>
            <a:r>
              <a:rPr lang="zh-CN" altLang="en-US" sz="1200" b="0" i="0" kern="1200" dirty="0" smtClean="0">
                <a:solidFill>
                  <a:schemeClr val="tx1"/>
                </a:solidFill>
                <a:effectLst/>
                <a:latin typeface="+mn-lt"/>
                <a:ea typeface="+mn-ea"/>
                <a:cs typeface="+mn-cs"/>
              </a:rPr>
              <a:t> 删除 </a:t>
            </a:r>
            <a:r>
              <a:rPr lang="en-US" altLang="zh-CN" dirty="0" smtClean="0"/>
              <a:t>.</a:t>
            </a:r>
            <a:r>
              <a:rPr lang="en-US" altLang="zh-CN" dirty="0" err="1" smtClean="0"/>
              <a:t>gitignore</a:t>
            </a:r>
            <a:r>
              <a:rPr lang="zh-CN" altLang="en-US" sz="1200" b="0" i="0" kern="1200" dirty="0" smtClean="0">
                <a:solidFill>
                  <a:schemeClr val="tx1"/>
                </a:solidFill>
                <a:effectLst/>
                <a:latin typeface="+mn-lt"/>
                <a:ea typeface="+mn-ea"/>
                <a:cs typeface="+mn-cs"/>
              </a:rPr>
              <a:t>中指定的未跟踪的文件。</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15</a:t>
            </a:fld>
            <a:endParaRPr lang="zh-CN" altLang="en-US"/>
          </a:p>
        </p:txBody>
      </p:sp>
    </p:spTree>
    <p:extLst>
      <p:ext uri="{BB962C8B-B14F-4D97-AF65-F5344CB8AC3E}">
        <p14:creationId xmlns:p14="http://schemas.microsoft.com/office/powerpoint/2010/main" val="90073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r>
              <a:rPr lang="zh-CN" altLang="en-US" dirty="0" smtClean="0"/>
              <a:t>编辑 </a:t>
            </a:r>
            <a:r>
              <a:rPr lang="en-US" altLang="zh-CN" dirty="0" smtClean="0"/>
              <a:t>hello.py </a:t>
            </a:r>
            <a:r>
              <a:rPr lang="zh-CN" altLang="en-US" dirty="0" smtClean="0"/>
              <a:t>和 </a:t>
            </a:r>
            <a:r>
              <a:rPr lang="en-US" altLang="zh-CN" dirty="0" smtClean="0"/>
              <a:t>main.py </a:t>
            </a:r>
          </a:p>
          <a:p>
            <a:r>
              <a:rPr lang="en-US" altLang="zh-CN" dirty="0" err="1" smtClean="0"/>
              <a:t>git</a:t>
            </a:r>
            <a:r>
              <a:rPr lang="en-US" altLang="zh-CN" dirty="0" smtClean="0"/>
              <a:t> add hello.py </a:t>
            </a:r>
          </a:p>
          <a:p>
            <a:r>
              <a:rPr lang="en-US" altLang="zh-CN" dirty="0" err="1" smtClean="0"/>
              <a:t>git</a:t>
            </a:r>
            <a:r>
              <a:rPr lang="en-US" altLang="zh-CN" dirty="0" smtClean="0"/>
              <a:t> commit </a:t>
            </a:r>
          </a:p>
          <a:p>
            <a:endParaRPr lang="en-US" altLang="zh-CN" dirty="0" smtClean="0"/>
          </a:p>
          <a:p>
            <a:r>
              <a:rPr lang="en-US" altLang="zh-CN" dirty="0" smtClean="0"/>
              <a:t># </a:t>
            </a:r>
            <a:r>
              <a:rPr lang="zh-CN" altLang="en-US" dirty="0" smtClean="0"/>
              <a:t>意识到你忘记添加 </a:t>
            </a:r>
            <a:r>
              <a:rPr lang="en-US" altLang="zh-CN" dirty="0" smtClean="0"/>
              <a:t>main.py </a:t>
            </a:r>
            <a:r>
              <a:rPr lang="zh-CN" altLang="en-US" dirty="0" smtClean="0"/>
              <a:t>的更改 </a:t>
            </a:r>
            <a:endParaRPr lang="en-US" altLang="zh-CN" dirty="0" smtClean="0"/>
          </a:p>
          <a:p>
            <a:r>
              <a:rPr lang="en-US" altLang="zh-CN" dirty="0" err="1" smtClean="0"/>
              <a:t>git</a:t>
            </a:r>
            <a:r>
              <a:rPr lang="en-US" altLang="zh-CN" dirty="0" smtClean="0"/>
              <a:t> add main.py </a:t>
            </a:r>
          </a:p>
          <a:p>
            <a:r>
              <a:rPr lang="en-US" altLang="zh-CN" dirty="0" err="1" smtClean="0"/>
              <a:t>git</a:t>
            </a:r>
            <a:r>
              <a:rPr lang="en-US" altLang="zh-CN" dirty="0" smtClean="0"/>
              <a:t> commit --amend --no-edit</a:t>
            </a:r>
            <a:endParaRPr lang="zh-CN" altLang="en-US" dirty="0"/>
          </a:p>
        </p:txBody>
      </p:sp>
      <p:sp>
        <p:nvSpPr>
          <p:cNvPr id="4" name="灯片编号占位符 3"/>
          <p:cNvSpPr>
            <a:spLocks noGrp="1"/>
          </p:cNvSpPr>
          <p:nvPr>
            <p:ph type="sldNum" sz="quarter" idx="10"/>
          </p:nvPr>
        </p:nvSpPr>
        <p:spPr/>
        <p:txBody>
          <a:bodyPr/>
          <a:lstStyle/>
          <a:p>
            <a:fld id="{24B71DCE-51E4-4FA8-BAE8-86062EAEAE46}" type="slidenum">
              <a:rPr lang="zh-CN" altLang="en-US" smtClean="0"/>
              <a:t>16</a:t>
            </a:fld>
            <a:endParaRPr lang="zh-CN" altLang="en-US"/>
          </a:p>
        </p:txBody>
      </p:sp>
    </p:spTree>
    <p:extLst>
      <p:ext uri="{BB962C8B-B14F-4D97-AF65-F5344CB8AC3E}">
        <p14:creationId xmlns:p14="http://schemas.microsoft.com/office/powerpoint/2010/main" val="1804673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2159601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425389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1393337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417366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3622675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205569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3424560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2096890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1532534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2059952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BAA3693-AEB1-4B22-8A1A-2A4998BD4377}" type="datetimeFigureOut">
              <a:rPr lang="zh-CN" altLang="en-US" smtClean="0"/>
              <a:t>2016/12/2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127545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A3693-AEB1-4B22-8A1A-2A4998BD4377}" type="datetimeFigureOut">
              <a:rPr lang="zh-CN" altLang="en-US" smtClean="0"/>
              <a:t>2016/12/2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F661FF-AF50-47A3-982B-B213ED8C078D}" type="slidenum">
              <a:rPr lang="zh-CN" altLang="en-US" smtClean="0"/>
              <a:t>‹#›</a:t>
            </a:fld>
            <a:endParaRPr lang="zh-CN" altLang="en-US"/>
          </a:p>
        </p:txBody>
      </p:sp>
    </p:spTree>
    <p:extLst>
      <p:ext uri="{BB962C8B-B14F-4D97-AF65-F5344CB8AC3E}">
        <p14:creationId xmlns:p14="http://schemas.microsoft.com/office/powerpoint/2010/main" val="74298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slide" Target="slide50.xml"/><Relationship Id="rId1" Type="http://schemas.openxmlformats.org/officeDocument/2006/relationships/slideLayout" Target="../slideLayouts/slideLayout2.xml"/><Relationship Id="rId5" Type="http://schemas.openxmlformats.org/officeDocument/2006/relationships/slide" Target="slide78.xml"/><Relationship Id="rId4" Type="http://schemas.openxmlformats.org/officeDocument/2006/relationships/slide" Target="slide6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r>
              <a:rPr lang="en-US" altLang="zh-CN" dirty="0" err="1" smtClean="0"/>
              <a:t>Git</a:t>
            </a:r>
            <a:r>
              <a:rPr lang="en-US" altLang="zh-CN" dirty="0" smtClean="0"/>
              <a:t> </a:t>
            </a:r>
            <a:r>
              <a:rPr lang="zh-CN" altLang="en-US" dirty="0" smtClean="0"/>
              <a:t>入门和深入</a:t>
            </a:r>
            <a:endParaRPr lang="en-US" altLang="zh-CN" dirty="0" smtClean="0"/>
          </a:p>
          <a:p>
            <a:r>
              <a:rPr lang="zh-CN" altLang="en-US" sz="4000" b="1" dirty="0" smtClean="0">
                <a:solidFill>
                  <a:schemeClr val="tx1"/>
                </a:solidFill>
              </a:rPr>
              <a:t>工欲善其事必先利其器</a:t>
            </a:r>
            <a:endParaRPr lang="zh-CN" altLang="en-US" sz="4000" b="1" dirty="0">
              <a:solidFill>
                <a:schemeClr val="tx1"/>
              </a:solidFill>
            </a:endParaRPr>
          </a:p>
        </p:txBody>
      </p:sp>
      <p:pic>
        <p:nvPicPr>
          <p:cNvPr id="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276872"/>
            <a:ext cx="20955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684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检查仓库状态 </a:t>
            </a:r>
            <a:r>
              <a:rPr lang="en-US" altLang="zh-CN" dirty="0" smtClean="0"/>
              <a:t>- </a:t>
            </a:r>
            <a:r>
              <a:rPr lang="en-US" altLang="zh-CN" dirty="0" err="1" smtClean="0"/>
              <a:t>git</a:t>
            </a:r>
            <a:r>
              <a:rPr lang="en-US" altLang="zh-CN" dirty="0" smtClean="0"/>
              <a:t> status &amp; </a:t>
            </a:r>
            <a:r>
              <a:rPr lang="en-US" altLang="zh-CN" dirty="0" err="1" smtClean="0"/>
              <a:t>gitignore</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060848"/>
            <a:ext cx="6600825" cy="317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858631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806" y="33363"/>
            <a:ext cx="6939578" cy="6824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25060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提交层面的操作 </a:t>
            </a:r>
            <a:r>
              <a:rPr lang="en-US" altLang="zh-CN" dirty="0"/>
              <a:t>- Checkout</a:t>
            </a:r>
            <a:endParaRPr lang="zh-CN" altLang="en-US" dirty="0"/>
          </a:p>
        </p:txBody>
      </p:sp>
      <p:sp>
        <p:nvSpPr>
          <p:cNvPr id="3" name="内容占位符 2"/>
          <p:cNvSpPr>
            <a:spLocks noGrp="1"/>
          </p:cNvSpPr>
          <p:nvPr>
            <p:ph idx="1"/>
          </p:nvPr>
        </p:nvSpPr>
        <p:spPr/>
        <p:txBody>
          <a:bodyPr/>
          <a:lstStyle/>
          <a:p>
            <a:r>
              <a:rPr lang="en-US" altLang="zh-CN" dirty="0" err="1"/>
              <a:t>git</a:t>
            </a:r>
            <a:r>
              <a:rPr lang="en-US" altLang="zh-CN" dirty="0"/>
              <a:t> checkout HEAD~2</a:t>
            </a:r>
            <a:endParaRPr lang="zh-CN" altLang="en-US" dirty="0"/>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7529" y="2065455"/>
            <a:ext cx="5981219" cy="4827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041271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提交层面的操作 </a:t>
            </a:r>
            <a:r>
              <a:rPr lang="en-US" altLang="zh-CN" dirty="0"/>
              <a:t>- Revert</a:t>
            </a:r>
            <a:endParaRPr lang="zh-CN" altLang="en-US" dirty="0"/>
          </a:p>
        </p:txBody>
      </p:sp>
      <p:sp>
        <p:nvSpPr>
          <p:cNvPr id="3" name="内容占位符 2"/>
          <p:cNvSpPr>
            <a:spLocks noGrp="1"/>
          </p:cNvSpPr>
          <p:nvPr>
            <p:ph idx="1"/>
          </p:nvPr>
        </p:nvSpPr>
        <p:spPr/>
        <p:txBody>
          <a:bodyPr/>
          <a:lstStyle/>
          <a:p>
            <a:r>
              <a:rPr lang="en-US" altLang="zh-CN" dirty="0" err="1"/>
              <a:t>git</a:t>
            </a:r>
            <a:r>
              <a:rPr lang="en-US" altLang="zh-CN" dirty="0"/>
              <a:t> checkout hotfix </a:t>
            </a:r>
            <a:endParaRPr lang="en-US" altLang="zh-CN" dirty="0" smtClean="0"/>
          </a:p>
          <a:p>
            <a:r>
              <a:rPr lang="en-US" altLang="zh-CN" dirty="0" err="1" smtClean="0"/>
              <a:t>git</a:t>
            </a:r>
            <a:r>
              <a:rPr lang="en-US" altLang="zh-CN" dirty="0" smtClean="0"/>
              <a:t> </a:t>
            </a:r>
            <a:r>
              <a:rPr lang="en-US" altLang="zh-CN" dirty="0"/>
              <a:t>revert HEAD~2</a:t>
            </a:r>
            <a:endParaRPr lang="zh-CN" altLang="en-US" dirty="0"/>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91" y="0"/>
            <a:ext cx="8605589" cy="6810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52" y="-34300"/>
            <a:ext cx="9987085" cy="6703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044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文件层面的操作 </a:t>
            </a:r>
            <a:r>
              <a:rPr lang="en-US" altLang="zh-CN" dirty="0"/>
              <a:t>- Reset</a:t>
            </a:r>
            <a:endParaRPr lang="zh-CN" altLang="en-US" dirty="0"/>
          </a:p>
        </p:txBody>
      </p:sp>
      <p:sp>
        <p:nvSpPr>
          <p:cNvPr id="3" name="内容占位符 2"/>
          <p:cNvSpPr>
            <a:spLocks noGrp="1"/>
          </p:cNvSpPr>
          <p:nvPr>
            <p:ph idx="1"/>
          </p:nvPr>
        </p:nvSpPr>
        <p:spPr/>
        <p:txBody>
          <a:bodyPr/>
          <a:lstStyle/>
          <a:p>
            <a:r>
              <a:rPr lang="en-US" altLang="zh-CN" dirty="0" err="1"/>
              <a:t>git</a:t>
            </a:r>
            <a:r>
              <a:rPr lang="en-US" altLang="zh-CN" dirty="0"/>
              <a:t> reset HEAD~2 foo.py</a:t>
            </a:r>
            <a:endParaRPr lang="zh-CN" altLang="en-US" dirty="0"/>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918"/>
            <a:ext cx="8029281" cy="6865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29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文件层面的操作 </a:t>
            </a:r>
            <a:r>
              <a:rPr lang="en-US" altLang="zh-CN" dirty="0"/>
              <a:t>- Checkout</a:t>
            </a:r>
            <a:endParaRPr lang="zh-CN" altLang="en-US" dirty="0"/>
          </a:p>
        </p:txBody>
      </p:sp>
      <p:sp>
        <p:nvSpPr>
          <p:cNvPr id="3" name="内容占位符 2"/>
          <p:cNvSpPr>
            <a:spLocks noGrp="1"/>
          </p:cNvSpPr>
          <p:nvPr>
            <p:ph idx="1"/>
          </p:nvPr>
        </p:nvSpPr>
        <p:spPr/>
        <p:txBody>
          <a:bodyPr/>
          <a:lstStyle/>
          <a:p>
            <a:r>
              <a:rPr lang="en-US" altLang="zh-CN" dirty="0" err="1"/>
              <a:t>git</a:t>
            </a:r>
            <a:r>
              <a:rPr lang="en-US" altLang="zh-CN" dirty="0"/>
              <a:t> checkout HEAD~2 foo.py</a:t>
            </a:r>
            <a:endParaRPr lang="zh-CN" altLang="en-US" dirty="0"/>
          </a:p>
        </p:txBody>
      </p:sp>
      <p:pic>
        <p:nvPicPr>
          <p:cNvPr id="655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38" y="-29935"/>
            <a:ext cx="7946502" cy="6887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7976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p:txBody>
          <a:bodyPr/>
          <a:lstStyle/>
          <a:p>
            <a:endParaRPr lang="zh-CN" altLang="en-US" dirty="0"/>
          </a:p>
        </p:txBody>
      </p:sp>
      <p:pic>
        <p:nvPicPr>
          <p:cNvPr id="66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81" y="1988840"/>
            <a:ext cx="737235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92138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t>Git</a:t>
            </a:r>
            <a:r>
              <a:rPr lang="en-US" altLang="zh-CN" dirty="0"/>
              <a:t> log</a:t>
            </a:r>
            <a:r>
              <a:rPr lang="zh-CN" altLang="en-US" dirty="0"/>
              <a:t>高级用法</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2194092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格式化</a:t>
            </a:r>
            <a:r>
              <a:rPr lang="en-US" altLang="zh-CN" dirty="0" smtClean="0"/>
              <a:t>Log</a:t>
            </a:r>
            <a:r>
              <a:rPr lang="zh-CN" altLang="en-US" dirty="0" smtClean="0"/>
              <a:t>输出 </a:t>
            </a:r>
            <a:r>
              <a:rPr lang="en-US" altLang="zh-CN" dirty="0"/>
              <a:t>- Decorate</a:t>
            </a:r>
            <a:endParaRPr lang="zh-CN" altLang="en-US" dirty="0"/>
          </a:p>
        </p:txBody>
      </p:sp>
      <p:sp>
        <p:nvSpPr>
          <p:cNvPr id="3" name="内容占位符 2"/>
          <p:cNvSpPr>
            <a:spLocks noGrp="1"/>
          </p:cNvSpPr>
          <p:nvPr>
            <p:ph idx="1"/>
          </p:nvPr>
        </p:nvSpPr>
        <p:spPr/>
        <p:txBody>
          <a:bodyPr/>
          <a:lstStyle/>
          <a:p>
            <a:r>
              <a:rPr lang="en-US" altLang="zh-CN" dirty="0" err="1"/>
              <a:t>git</a:t>
            </a:r>
            <a:r>
              <a:rPr lang="en-US" altLang="zh-CN" dirty="0"/>
              <a:t> log --</a:t>
            </a:r>
            <a:r>
              <a:rPr lang="en-US" altLang="zh-CN" dirty="0" err="1"/>
              <a:t>oneline</a:t>
            </a:r>
            <a:r>
              <a:rPr lang="en-US" altLang="zh-CN" dirty="0"/>
              <a:t> --decorate</a:t>
            </a:r>
            <a:endParaRPr lang="zh-CN" altLang="en-US" dirty="0"/>
          </a:p>
        </p:txBody>
      </p:sp>
    </p:spTree>
    <p:extLst>
      <p:ext uri="{BB962C8B-B14F-4D97-AF65-F5344CB8AC3E}">
        <p14:creationId xmlns:p14="http://schemas.microsoft.com/office/powerpoint/2010/main" val="2039088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格式化</a:t>
            </a:r>
            <a:r>
              <a:rPr lang="en-US" altLang="zh-CN" dirty="0" smtClean="0"/>
              <a:t>Log</a:t>
            </a:r>
            <a:r>
              <a:rPr lang="zh-CN" altLang="en-US" dirty="0" smtClean="0"/>
              <a:t>输出 </a:t>
            </a:r>
            <a:r>
              <a:rPr lang="en-US" altLang="zh-CN" dirty="0"/>
              <a:t>- Diff</a:t>
            </a:r>
            <a:endParaRPr lang="zh-CN" altLang="en-US" dirty="0"/>
          </a:p>
        </p:txBody>
      </p:sp>
      <p:sp>
        <p:nvSpPr>
          <p:cNvPr id="3" name="内容占位符 2"/>
          <p:cNvSpPr>
            <a:spLocks noGrp="1"/>
          </p:cNvSpPr>
          <p:nvPr>
            <p:ph idx="1"/>
          </p:nvPr>
        </p:nvSpPr>
        <p:spPr/>
        <p:txBody>
          <a:bodyPr/>
          <a:lstStyle/>
          <a:p>
            <a:r>
              <a:rPr lang="en-US" altLang="zh-CN" dirty="0" err="1"/>
              <a:t>git</a:t>
            </a:r>
            <a:r>
              <a:rPr lang="en-US" altLang="zh-CN" dirty="0"/>
              <a:t> log </a:t>
            </a:r>
            <a:r>
              <a:rPr lang="en-US" altLang="zh-CN" dirty="0" smtClean="0"/>
              <a:t>--stat</a:t>
            </a:r>
          </a:p>
          <a:p>
            <a:r>
              <a:rPr lang="en-US" altLang="zh-CN" dirty="0" err="1"/>
              <a:t>git</a:t>
            </a:r>
            <a:r>
              <a:rPr lang="en-US" altLang="zh-CN" dirty="0"/>
              <a:t> </a:t>
            </a:r>
            <a:r>
              <a:rPr lang="en-US" altLang="zh-CN" dirty="0" smtClean="0"/>
              <a:t>log --stat -p</a:t>
            </a:r>
            <a:endParaRPr lang="en-US" altLang="zh-CN" dirty="0"/>
          </a:p>
          <a:p>
            <a:endParaRPr lang="zh-CN" altLang="en-US" dirty="0"/>
          </a:p>
        </p:txBody>
      </p:sp>
    </p:spTree>
    <p:extLst>
      <p:ext uri="{BB962C8B-B14F-4D97-AF65-F5344CB8AC3E}">
        <p14:creationId xmlns:p14="http://schemas.microsoft.com/office/powerpoint/2010/main" val="309123763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格式化</a:t>
            </a:r>
            <a:r>
              <a:rPr lang="en-US" altLang="zh-CN" dirty="0" smtClean="0"/>
              <a:t>Log</a:t>
            </a:r>
            <a:r>
              <a:rPr lang="zh-CN" altLang="en-US" dirty="0" smtClean="0"/>
              <a:t>输出 </a:t>
            </a:r>
            <a:r>
              <a:rPr lang="en-US" altLang="zh-CN" dirty="0"/>
              <a:t>- </a:t>
            </a:r>
            <a:r>
              <a:rPr lang="en-US" altLang="zh-CN" dirty="0" err="1"/>
              <a:t>Shortlog</a:t>
            </a:r>
            <a:endParaRPr lang="zh-CN" altLang="en-US" dirty="0"/>
          </a:p>
        </p:txBody>
      </p:sp>
      <p:sp>
        <p:nvSpPr>
          <p:cNvPr id="3" name="内容占位符 2"/>
          <p:cNvSpPr>
            <a:spLocks noGrp="1"/>
          </p:cNvSpPr>
          <p:nvPr>
            <p:ph idx="1"/>
          </p:nvPr>
        </p:nvSpPr>
        <p:spPr/>
        <p:txBody>
          <a:bodyPr/>
          <a:lstStyle/>
          <a:p>
            <a:r>
              <a:rPr lang="en-US" altLang="zh-CN" dirty="0" err="1"/>
              <a:t>git</a:t>
            </a:r>
            <a:r>
              <a:rPr lang="en-US" altLang="zh-CN" dirty="0"/>
              <a:t> </a:t>
            </a:r>
            <a:r>
              <a:rPr lang="en-US" altLang="zh-CN" dirty="0" err="1" smtClean="0"/>
              <a:t>shortlog</a:t>
            </a:r>
            <a:endParaRPr lang="en-US" altLang="zh-CN" dirty="0" smtClean="0"/>
          </a:p>
          <a:p>
            <a:r>
              <a:rPr lang="en-US" altLang="zh-CN" dirty="0" err="1"/>
              <a:t>git</a:t>
            </a:r>
            <a:r>
              <a:rPr lang="en-US" altLang="zh-CN" dirty="0"/>
              <a:t> </a:t>
            </a:r>
            <a:r>
              <a:rPr lang="en-US" altLang="zh-CN" dirty="0" err="1" smtClean="0"/>
              <a:t>shortlog</a:t>
            </a:r>
            <a:r>
              <a:rPr lang="en-US" altLang="zh-CN" dirty="0" smtClean="0"/>
              <a:t> -n</a:t>
            </a:r>
            <a:endParaRPr lang="zh-CN" altLang="en-US" dirty="0"/>
          </a:p>
        </p:txBody>
      </p:sp>
    </p:spTree>
    <p:extLst>
      <p:ext uri="{BB962C8B-B14F-4D97-AF65-F5344CB8AC3E}">
        <p14:creationId xmlns:p14="http://schemas.microsoft.com/office/powerpoint/2010/main" val="2776516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检查仓库状态 </a:t>
            </a:r>
            <a:r>
              <a:rPr lang="en-US" altLang="zh-CN" dirty="0" smtClean="0"/>
              <a:t>- </a:t>
            </a:r>
            <a:r>
              <a:rPr lang="en-US" altLang="zh-CN" dirty="0" err="1" smtClean="0"/>
              <a:t>git</a:t>
            </a:r>
            <a:r>
              <a:rPr lang="en-US" altLang="zh-CN" dirty="0" smtClean="0"/>
              <a:t> log</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err="1" smtClean="0"/>
              <a:t>git</a:t>
            </a:r>
            <a:r>
              <a:rPr lang="en-US" altLang="zh-CN" dirty="0" smtClean="0"/>
              <a:t> log</a:t>
            </a:r>
          </a:p>
          <a:p>
            <a:r>
              <a:rPr lang="en-US" altLang="zh-CN" dirty="0" err="1" smtClean="0"/>
              <a:t>git</a:t>
            </a:r>
            <a:r>
              <a:rPr lang="en-US" altLang="zh-CN" dirty="0" smtClean="0"/>
              <a:t> log -n &lt;limit&gt;</a:t>
            </a:r>
          </a:p>
          <a:p>
            <a:r>
              <a:rPr lang="en-US" altLang="zh-CN" dirty="0" err="1" smtClean="0"/>
              <a:t>git</a:t>
            </a:r>
            <a:r>
              <a:rPr lang="en-US" altLang="zh-CN" dirty="0" smtClean="0"/>
              <a:t> log –</a:t>
            </a:r>
            <a:r>
              <a:rPr lang="en-US" altLang="zh-CN" dirty="0" err="1" smtClean="0"/>
              <a:t>oneline</a:t>
            </a:r>
            <a:endParaRPr lang="en-US" altLang="zh-CN" dirty="0" smtClean="0"/>
          </a:p>
          <a:p>
            <a:r>
              <a:rPr lang="en-US" altLang="zh-CN" dirty="0" err="1" smtClean="0"/>
              <a:t>git</a:t>
            </a:r>
            <a:r>
              <a:rPr lang="en-US" altLang="zh-CN" dirty="0" smtClean="0"/>
              <a:t> log –stat</a:t>
            </a:r>
          </a:p>
          <a:p>
            <a:r>
              <a:rPr lang="en-US" altLang="zh-CN" dirty="0" err="1" smtClean="0"/>
              <a:t>git</a:t>
            </a:r>
            <a:r>
              <a:rPr lang="en-US" altLang="zh-CN" dirty="0" smtClean="0"/>
              <a:t> log –p</a:t>
            </a:r>
          </a:p>
          <a:p>
            <a:r>
              <a:rPr lang="en-US" altLang="zh-CN" dirty="0" err="1" smtClean="0"/>
              <a:t>git</a:t>
            </a:r>
            <a:r>
              <a:rPr lang="en-US" altLang="zh-CN" dirty="0" smtClean="0"/>
              <a:t> log --author="&lt;pattern&gt;“</a:t>
            </a:r>
          </a:p>
          <a:p>
            <a:r>
              <a:rPr lang="en-US" altLang="zh-CN" dirty="0" err="1" smtClean="0"/>
              <a:t>git</a:t>
            </a:r>
            <a:r>
              <a:rPr lang="en-US" altLang="zh-CN" dirty="0" smtClean="0"/>
              <a:t> log &lt;file&gt;</a:t>
            </a:r>
          </a:p>
          <a:p>
            <a:r>
              <a:rPr lang="en-US" altLang="zh-CN" dirty="0" err="1" smtClean="0"/>
              <a:t>git</a:t>
            </a:r>
            <a:r>
              <a:rPr lang="en-US" altLang="zh-CN" dirty="0" smtClean="0"/>
              <a:t> log --graph --decorate –</a:t>
            </a:r>
            <a:r>
              <a:rPr lang="en-US" altLang="zh-CN" dirty="0" err="1" smtClean="0"/>
              <a:t>oneline</a:t>
            </a:r>
            <a:endParaRPr lang="en-US" altLang="zh-CN" dirty="0" smtClean="0"/>
          </a:p>
          <a:p>
            <a:r>
              <a:rPr lang="en-US" altLang="zh-CN" dirty="0" err="1"/>
              <a:t>git</a:t>
            </a:r>
            <a:r>
              <a:rPr lang="en-US" altLang="zh-CN" dirty="0"/>
              <a:t> log 3157e..5ab91</a:t>
            </a:r>
            <a:endParaRPr lang="zh-CN" altLang="en-US" dirty="0"/>
          </a:p>
        </p:txBody>
      </p:sp>
    </p:spTree>
    <p:extLst>
      <p:ext uri="{BB962C8B-B14F-4D97-AF65-F5344CB8AC3E}">
        <p14:creationId xmlns:p14="http://schemas.microsoft.com/office/powerpoint/2010/main" val="93878539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格式化</a:t>
            </a:r>
            <a:r>
              <a:rPr lang="en-US" altLang="zh-CN" dirty="0" smtClean="0"/>
              <a:t>Log</a:t>
            </a:r>
            <a:r>
              <a:rPr lang="zh-CN" altLang="en-US" dirty="0" smtClean="0"/>
              <a:t>输出 </a:t>
            </a:r>
            <a:r>
              <a:rPr lang="en-US" altLang="zh-CN" dirty="0"/>
              <a:t>- Graph</a:t>
            </a:r>
            <a:endParaRPr lang="zh-CN" altLang="en-US" dirty="0"/>
          </a:p>
        </p:txBody>
      </p:sp>
      <p:sp>
        <p:nvSpPr>
          <p:cNvPr id="3" name="内容占位符 2"/>
          <p:cNvSpPr>
            <a:spLocks noGrp="1"/>
          </p:cNvSpPr>
          <p:nvPr>
            <p:ph idx="1"/>
          </p:nvPr>
        </p:nvSpPr>
        <p:spPr/>
        <p:txBody>
          <a:bodyPr/>
          <a:lstStyle/>
          <a:p>
            <a:r>
              <a:rPr lang="en-US" altLang="zh-CN" dirty="0" err="1"/>
              <a:t>git</a:t>
            </a:r>
            <a:r>
              <a:rPr lang="en-US" altLang="zh-CN" dirty="0"/>
              <a:t> log --</a:t>
            </a:r>
            <a:r>
              <a:rPr lang="en-US" altLang="zh-CN" dirty="0" smtClean="0"/>
              <a:t>graph</a:t>
            </a:r>
          </a:p>
          <a:p>
            <a:r>
              <a:rPr lang="en-US" altLang="zh-CN" dirty="0" err="1"/>
              <a:t>git</a:t>
            </a:r>
            <a:r>
              <a:rPr lang="en-US" altLang="zh-CN" dirty="0"/>
              <a:t> log --graph --</a:t>
            </a:r>
            <a:r>
              <a:rPr lang="en-US" altLang="zh-CN" dirty="0" err="1"/>
              <a:t>oneline</a:t>
            </a:r>
            <a:r>
              <a:rPr lang="en-US" altLang="zh-CN" dirty="0"/>
              <a:t> --</a:t>
            </a:r>
            <a:r>
              <a:rPr lang="en-US" altLang="zh-CN" dirty="0" smtClean="0"/>
              <a:t>decorate</a:t>
            </a:r>
            <a:endParaRPr lang="zh-CN" altLang="en-US" dirty="0"/>
          </a:p>
        </p:txBody>
      </p:sp>
    </p:spTree>
    <p:extLst>
      <p:ext uri="{BB962C8B-B14F-4D97-AF65-F5344CB8AC3E}">
        <p14:creationId xmlns:p14="http://schemas.microsoft.com/office/powerpoint/2010/main" val="178047477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自定义格式</a:t>
            </a:r>
          </a:p>
        </p:txBody>
      </p:sp>
      <p:sp>
        <p:nvSpPr>
          <p:cNvPr id="3" name="内容占位符 2"/>
          <p:cNvSpPr>
            <a:spLocks noGrp="1"/>
          </p:cNvSpPr>
          <p:nvPr>
            <p:ph idx="1"/>
          </p:nvPr>
        </p:nvSpPr>
        <p:spPr/>
        <p:txBody>
          <a:bodyPr/>
          <a:lstStyle/>
          <a:p>
            <a:r>
              <a:rPr lang="en-US" altLang="zh-CN" dirty="0" err="1"/>
              <a:t>git</a:t>
            </a:r>
            <a:r>
              <a:rPr lang="en-US" altLang="zh-CN" dirty="0"/>
              <a:t> log --pretty=format:"&lt;string</a:t>
            </a:r>
            <a:r>
              <a:rPr lang="en-US" altLang="zh-CN" dirty="0" smtClean="0"/>
              <a:t>&gt;“</a:t>
            </a:r>
          </a:p>
          <a:p>
            <a:r>
              <a:rPr lang="en-US" altLang="zh-CN" dirty="0" err="1"/>
              <a:t>git</a:t>
            </a:r>
            <a:r>
              <a:rPr lang="en-US" altLang="zh-CN" dirty="0"/>
              <a:t> log --pretty=format:"%</a:t>
            </a:r>
            <a:r>
              <a:rPr lang="en-US" altLang="zh-CN" dirty="0" err="1"/>
              <a:t>cn</a:t>
            </a:r>
            <a:r>
              <a:rPr lang="en-US" altLang="zh-CN" dirty="0"/>
              <a:t> committed %h on %cd"</a:t>
            </a:r>
            <a:endParaRPr lang="zh-CN" altLang="en-US" dirty="0"/>
          </a:p>
        </p:txBody>
      </p:sp>
    </p:spTree>
    <p:extLst>
      <p:ext uri="{BB962C8B-B14F-4D97-AF65-F5344CB8AC3E}">
        <p14:creationId xmlns:p14="http://schemas.microsoft.com/office/powerpoint/2010/main" val="37373025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过滤提交历史</a:t>
            </a:r>
          </a:p>
        </p:txBody>
      </p:sp>
      <p:sp>
        <p:nvSpPr>
          <p:cNvPr id="3" name="内容占位符 2"/>
          <p:cNvSpPr>
            <a:spLocks noGrp="1"/>
          </p:cNvSpPr>
          <p:nvPr>
            <p:ph idx="1"/>
          </p:nvPr>
        </p:nvSpPr>
        <p:spPr>
          <a:xfrm>
            <a:off x="457200" y="1196752"/>
            <a:ext cx="8229600" cy="5544616"/>
          </a:xfrm>
        </p:spPr>
        <p:txBody>
          <a:bodyPr>
            <a:normAutofit fontScale="92500" lnSpcReduction="20000"/>
          </a:bodyPr>
          <a:lstStyle/>
          <a:p>
            <a:r>
              <a:rPr lang="zh-CN" altLang="en-US" dirty="0"/>
              <a:t>按</a:t>
            </a:r>
            <a:r>
              <a:rPr lang="zh-CN" altLang="en-US" dirty="0" smtClean="0"/>
              <a:t>数量 </a:t>
            </a:r>
            <a:r>
              <a:rPr lang="en-US" altLang="zh-CN" sz="2600" dirty="0" err="1"/>
              <a:t>git</a:t>
            </a:r>
            <a:r>
              <a:rPr lang="en-US" altLang="zh-CN" sz="2600" dirty="0"/>
              <a:t> log -&lt;n</a:t>
            </a:r>
            <a:r>
              <a:rPr lang="en-US" altLang="zh-CN" sz="2600" dirty="0" smtClean="0"/>
              <a:t>&gt;</a:t>
            </a:r>
          </a:p>
          <a:p>
            <a:r>
              <a:rPr lang="zh-CN" altLang="en-US" dirty="0"/>
              <a:t>按</a:t>
            </a:r>
            <a:r>
              <a:rPr lang="zh-CN" altLang="en-US" dirty="0" smtClean="0"/>
              <a:t>日期 </a:t>
            </a:r>
            <a:endParaRPr lang="en-US" altLang="zh-CN" dirty="0" smtClean="0"/>
          </a:p>
          <a:p>
            <a:pPr marL="742950" lvl="2" indent="-342900"/>
            <a:r>
              <a:rPr lang="en-US" altLang="zh-CN" sz="1800" dirty="0" err="1"/>
              <a:t>git</a:t>
            </a:r>
            <a:r>
              <a:rPr lang="en-US" altLang="zh-CN" sz="1800" dirty="0"/>
              <a:t> log --after="2014-7-1" --before="2014-7-4“</a:t>
            </a:r>
          </a:p>
          <a:p>
            <a:pPr marL="742950" lvl="2" indent="-342900"/>
            <a:r>
              <a:rPr lang="en-US" altLang="zh-CN" sz="1800" dirty="0"/>
              <a:t>get log --after="yesterday“</a:t>
            </a:r>
          </a:p>
          <a:p>
            <a:pPr marL="742950" lvl="2" indent="-342900"/>
            <a:r>
              <a:rPr lang="zh-CN" altLang="en-US" sz="1800" dirty="0"/>
              <a:t>注意</a:t>
            </a:r>
            <a:r>
              <a:rPr lang="en-US" altLang="zh-CN" sz="1800" dirty="0"/>
              <a:t>--since </a:t>
            </a:r>
            <a:r>
              <a:rPr lang="zh-CN" altLang="en-US" sz="1800" dirty="0"/>
              <a:t>、</a:t>
            </a:r>
            <a:r>
              <a:rPr lang="en-US" altLang="zh-CN" sz="1800" dirty="0"/>
              <a:t>--until </a:t>
            </a:r>
            <a:r>
              <a:rPr lang="zh-CN" altLang="en-US" sz="1800" dirty="0"/>
              <a:t>标记和</a:t>
            </a:r>
            <a:r>
              <a:rPr lang="en-US" altLang="zh-CN" sz="1800" dirty="0"/>
              <a:t>--after </a:t>
            </a:r>
            <a:r>
              <a:rPr lang="zh-CN" altLang="en-US" sz="1800" dirty="0"/>
              <a:t>、</a:t>
            </a:r>
            <a:r>
              <a:rPr lang="en-US" altLang="zh-CN" sz="1800" dirty="0"/>
              <a:t>--before</a:t>
            </a:r>
            <a:r>
              <a:rPr lang="zh-CN" altLang="en-US" sz="1800" dirty="0"/>
              <a:t>标记分别是等价的。</a:t>
            </a:r>
            <a:endParaRPr lang="en-US" altLang="zh-CN" sz="1800" dirty="0"/>
          </a:p>
          <a:p>
            <a:pPr marL="342900" lvl="1" indent="-342900">
              <a:buFont typeface="Arial" panose="020B0604020202020204" pitchFamily="34" charset="0"/>
              <a:buChar char="•"/>
            </a:pPr>
            <a:r>
              <a:rPr lang="zh-CN" altLang="en-US" sz="3200" dirty="0"/>
              <a:t>按</a:t>
            </a:r>
            <a:r>
              <a:rPr lang="zh-CN" altLang="en-US" sz="3200" dirty="0" smtClean="0"/>
              <a:t>作者</a:t>
            </a:r>
            <a:endParaRPr lang="en-US" altLang="zh-CN" sz="3200" dirty="0" smtClean="0"/>
          </a:p>
          <a:p>
            <a:pPr marL="742950" lvl="2" indent="-342900"/>
            <a:r>
              <a:rPr lang="en-US" altLang="zh-CN" sz="1800" dirty="0" err="1"/>
              <a:t>git</a:t>
            </a:r>
            <a:r>
              <a:rPr lang="en-US" altLang="zh-CN" sz="1800" dirty="0"/>
              <a:t> log --author="</a:t>
            </a:r>
            <a:r>
              <a:rPr lang="en-US" altLang="zh-CN" sz="1800" dirty="0" smtClean="0"/>
              <a:t>John“</a:t>
            </a:r>
          </a:p>
          <a:p>
            <a:pPr marL="742950" lvl="2" indent="-342900"/>
            <a:r>
              <a:rPr lang="en-US" altLang="zh-CN" sz="1800" dirty="0" err="1"/>
              <a:t>git</a:t>
            </a:r>
            <a:r>
              <a:rPr lang="en-US" altLang="zh-CN" sz="1800" dirty="0"/>
              <a:t> log --author="John\|Mary"</a:t>
            </a:r>
          </a:p>
          <a:p>
            <a:pPr marL="342900" lvl="1" indent="-342900">
              <a:buFont typeface="Arial" panose="020B0604020202020204" pitchFamily="34" charset="0"/>
              <a:buChar char="•"/>
            </a:pPr>
            <a:r>
              <a:rPr lang="zh-CN" altLang="en-US" sz="3200" dirty="0"/>
              <a:t>按提交</a:t>
            </a:r>
            <a:r>
              <a:rPr lang="zh-CN" altLang="en-US" sz="3200" dirty="0" smtClean="0"/>
              <a:t>信息</a:t>
            </a:r>
            <a:endParaRPr lang="en-US" altLang="zh-CN" sz="3200" dirty="0" smtClean="0"/>
          </a:p>
          <a:p>
            <a:pPr marL="742950" lvl="2" indent="-342900"/>
            <a:r>
              <a:rPr lang="en-US" altLang="zh-CN" sz="1800" dirty="0" err="1"/>
              <a:t>git</a:t>
            </a:r>
            <a:r>
              <a:rPr lang="en-US" altLang="zh-CN" sz="1800" dirty="0"/>
              <a:t> log --</a:t>
            </a:r>
            <a:r>
              <a:rPr lang="en-US" altLang="zh-CN" sz="1800" dirty="0" err="1"/>
              <a:t>grep</a:t>
            </a:r>
            <a:r>
              <a:rPr lang="en-US" altLang="zh-CN" sz="1800" dirty="0"/>
              <a:t>="JRA-224:“</a:t>
            </a:r>
          </a:p>
          <a:p>
            <a:pPr marL="742950" lvl="2" indent="-342900"/>
            <a:r>
              <a:rPr lang="zh-CN" altLang="en-US" sz="1800" dirty="0"/>
              <a:t>传入</a:t>
            </a:r>
            <a:r>
              <a:rPr lang="en-US" altLang="zh-CN" sz="1800" dirty="0"/>
              <a:t>-</a:t>
            </a:r>
            <a:r>
              <a:rPr lang="en-US" altLang="zh-CN" sz="1800" dirty="0" err="1"/>
              <a:t>i</a:t>
            </a:r>
            <a:r>
              <a:rPr lang="zh-CN" altLang="en-US" sz="1800" dirty="0"/>
              <a:t>参数来忽略大小写匹配</a:t>
            </a:r>
            <a:r>
              <a:rPr lang="zh-CN" altLang="en-US" sz="1800" dirty="0" smtClean="0"/>
              <a:t>。</a:t>
            </a:r>
            <a:endParaRPr lang="en-US" altLang="zh-CN" sz="1800" dirty="0" smtClean="0"/>
          </a:p>
          <a:p>
            <a:pPr marL="342900" lvl="1" indent="-342900">
              <a:buFont typeface="Arial" panose="020B0604020202020204" pitchFamily="34" charset="0"/>
              <a:buChar char="•"/>
            </a:pPr>
            <a:r>
              <a:rPr lang="zh-CN" altLang="en-US" sz="3200" dirty="0"/>
              <a:t>按</a:t>
            </a:r>
            <a:r>
              <a:rPr lang="zh-CN" altLang="en-US" sz="3200" dirty="0" smtClean="0"/>
              <a:t>文件 </a:t>
            </a:r>
            <a:r>
              <a:rPr lang="en-US" altLang="zh-CN" sz="2600" dirty="0" err="1"/>
              <a:t>git</a:t>
            </a:r>
            <a:r>
              <a:rPr lang="en-US" altLang="zh-CN" sz="2600" dirty="0"/>
              <a:t> log -- foo.py </a:t>
            </a:r>
            <a:r>
              <a:rPr lang="en-US" altLang="zh-CN" sz="2600" dirty="0" smtClean="0"/>
              <a:t>bar.py</a:t>
            </a:r>
          </a:p>
          <a:p>
            <a:pPr marL="342900" lvl="1" indent="-342900">
              <a:buFont typeface="Arial" panose="020B0604020202020204" pitchFamily="34" charset="0"/>
              <a:buChar char="•"/>
            </a:pPr>
            <a:r>
              <a:rPr lang="zh-CN" altLang="en-US" sz="3200" dirty="0"/>
              <a:t>按</a:t>
            </a:r>
            <a:r>
              <a:rPr lang="zh-CN" altLang="en-US" sz="3200" dirty="0" smtClean="0"/>
              <a:t>内容 </a:t>
            </a:r>
            <a:endParaRPr lang="en-US" altLang="zh-CN" sz="3200" dirty="0" smtClean="0"/>
          </a:p>
          <a:p>
            <a:pPr marL="742950" lvl="2" indent="-342900"/>
            <a:r>
              <a:rPr lang="en-US" altLang="zh-CN" sz="1800" dirty="0" err="1"/>
              <a:t>git</a:t>
            </a:r>
            <a:r>
              <a:rPr lang="en-US" altLang="zh-CN" sz="1800" dirty="0"/>
              <a:t> log -S "Hello, World!“</a:t>
            </a:r>
          </a:p>
          <a:p>
            <a:pPr marL="742950" lvl="2" indent="-342900"/>
            <a:r>
              <a:rPr lang="en-US" altLang="zh-CN" sz="1800" dirty="0" err="1"/>
              <a:t>git</a:t>
            </a:r>
            <a:r>
              <a:rPr lang="en-US" altLang="zh-CN" sz="1800" dirty="0"/>
              <a:t> log -G"&lt;regex&gt;“</a:t>
            </a:r>
          </a:p>
          <a:p>
            <a:pPr marL="342900" lvl="1" indent="-342900">
              <a:buFont typeface="Arial" panose="020B0604020202020204" pitchFamily="34" charset="0"/>
              <a:buChar char="•"/>
            </a:pPr>
            <a:r>
              <a:rPr lang="zh-CN" altLang="en-US" sz="3200" dirty="0"/>
              <a:t>按</a:t>
            </a:r>
            <a:r>
              <a:rPr lang="zh-CN" altLang="en-US" sz="3200" dirty="0" smtClean="0"/>
              <a:t>范围 </a:t>
            </a:r>
            <a:r>
              <a:rPr lang="en-US" altLang="zh-CN" sz="2600" dirty="0" err="1"/>
              <a:t>git</a:t>
            </a:r>
            <a:r>
              <a:rPr lang="en-US" altLang="zh-CN" sz="2600" dirty="0"/>
              <a:t> log </a:t>
            </a:r>
            <a:r>
              <a:rPr lang="en-US" altLang="zh-CN" sz="2600" dirty="0" err="1"/>
              <a:t>master..feature</a:t>
            </a:r>
            <a:endParaRPr lang="zh-CN" altLang="en-US" sz="2600" dirty="0"/>
          </a:p>
          <a:p>
            <a:pPr marL="342900" lvl="1" indent="-342900">
              <a:buFont typeface="Arial" panose="020B0604020202020204" pitchFamily="34" charset="0"/>
              <a:buChar char="•"/>
            </a:pPr>
            <a:endParaRPr lang="en-US" altLang="zh-CN" sz="3200" dirty="0"/>
          </a:p>
          <a:p>
            <a:pPr marL="342900" lvl="1" indent="-342900">
              <a:buFont typeface="Arial" panose="020B0604020202020204" pitchFamily="34" charset="0"/>
              <a:buChar char="•"/>
            </a:pPr>
            <a:endParaRPr lang="zh-CN" altLang="en-US" sz="3200" dirty="0"/>
          </a:p>
          <a:p>
            <a:pPr marL="400050" lvl="2" indent="0">
              <a:buNone/>
            </a:pPr>
            <a:endParaRPr lang="en-US" altLang="zh-CN" sz="1800" dirty="0" smtClean="0"/>
          </a:p>
          <a:p>
            <a:pPr marL="342900" lvl="1" indent="-342900">
              <a:buFont typeface="Arial" panose="020B0604020202020204" pitchFamily="34" charset="0"/>
              <a:buChar char="•"/>
            </a:pPr>
            <a:endParaRPr lang="en-US" altLang="zh-CN" sz="1400" dirty="0"/>
          </a:p>
          <a:p>
            <a:pPr marL="342900" lvl="1" indent="-342900">
              <a:buFont typeface="Arial" panose="020B0604020202020204" pitchFamily="34" charset="0"/>
              <a:buChar char="•"/>
            </a:pPr>
            <a:endParaRPr lang="en-US" altLang="zh-CN" sz="3200" dirty="0" smtClean="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470" y="1239776"/>
            <a:ext cx="5282530" cy="5601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33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过滤合并提交</a:t>
            </a:r>
          </a:p>
        </p:txBody>
      </p:sp>
      <p:sp>
        <p:nvSpPr>
          <p:cNvPr id="3" name="内容占位符 2"/>
          <p:cNvSpPr>
            <a:spLocks noGrp="1"/>
          </p:cNvSpPr>
          <p:nvPr>
            <p:ph idx="1"/>
          </p:nvPr>
        </p:nvSpPr>
        <p:spPr/>
        <p:txBody>
          <a:bodyPr/>
          <a:lstStyle/>
          <a:p>
            <a:r>
              <a:rPr lang="en-US" altLang="zh-CN" dirty="0" err="1"/>
              <a:t>git</a:t>
            </a:r>
            <a:r>
              <a:rPr lang="en-US" altLang="zh-CN" dirty="0"/>
              <a:t> log --</a:t>
            </a:r>
            <a:r>
              <a:rPr lang="en-US" altLang="zh-CN" dirty="0" smtClean="0"/>
              <a:t>no-merges</a:t>
            </a:r>
          </a:p>
          <a:p>
            <a:r>
              <a:rPr lang="en-US" altLang="zh-CN" dirty="0" err="1"/>
              <a:t>git</a:t>
            </a:r>
            <a:r>
              <a:rPr lang="en-US" altLang="zh-CN" dirty="0"/>
              <a:t> log --merges</a:t>
            </a:r>
            <a:endParaRPr lang="zh-CN" altLang="en-US" dirty="0"/>
          </a:p>
        </p:txBody>
      </p:sp>
    </p:spTree>
    <p:extLst>
      <p:ext uri="{BB962C8B-B14F-4D97-AF65-F5344CB8AC3E}">
        <p14:creationId xmlns:p14="http://schemas.microsoft.com/office/powerpoint/2010/main" val="9090074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Git</a:t>
            </a:r>
            <a:r>
              <a:rPr lang="zh-CN" altLang="en-US" dirty="0"/>
              <a:t>钩子：自定义你的工作流</a:t>
            </a:r>
          </a:p>
        </p:txBody>
      </p:sp>
      <p:sp>
        <p:nvSpPr>
          <p:cNvPr id="3" name="内容占位符 2"/>
          <p:cNvSpPr>
            <a:spLocks noGrp="1"/>
          </p:cNvSpPr>
          <p:nvPr>
            <p:ph idx="1"/>
          </p:nvPr>
        </p:nvSpPr>
        <p:spPr>
          <a:xfrm>
            <a:off x="457200" y="1600201"/>
            <a:ext cx="8229600" cy="1036711"/>
          </a:xfrm>
        </p:spPr>
        <p:txBody>
          <a:bodyPr>
            <a:noAutofit/>
          </a:bodyPr>
          <a:lstStyle/>
          <a:p>
            <a:r>
              <a:rPr lang="en-US" altLang="zh-CN" sz="2400" dirty="0" err="1"/>
              <a:t>Git</a:t>
            </a:r>
            <a:r>
              <a:rPr lang="zh-CN" altLang="en-US" sz="2400" dirty="0"/>
              <a:t>钩子是在</a:t>
            </a:r>
            <a:r>
              <a:rPr lang="en-US" altLang="zh-CN" sz="2400" dirty="0" err="1"/>
              <a:t>Git</a:t>
            </a:r>
            <a:r>
              <a:rPr lang="zh-CN" altLang="en-US" sz="2400" dirty="0"/>
              <a:t>仓库中特定事件发生时自动运行的脚本。它可以让你自定义</a:t>
            </a:r>
            <a:r>
              <a:rPr lang="en-US" altLang="zh-CN" sz="2400" dirty="0" err="1"/>
              <a:t>Git</a:t>
            </a:r>
            <a:r>
              <a:rPr lang="zh-CN" altLang="en-US" sz="2400" dirty="0"/>
              <a:t>内部的行为，在开发周期中的关键点触发自定义的行为。</a:t>
            </a:r>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376" y="2852936"/>
            <a:ext cx="5519928" cy="3945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472766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安装钩子</a:t>
            </a:r>
          </a:p>
        </p:txBody>
      </p:sp>
      <p:sp>
        <p:nvSpPr>
          <p:cNvPr id="3" name="内容占位符 2"/>
          <p:cNvSpPr>
            <a:spLocks noGrp="1"/>
          </p:cNvSpPr>
          <p:nvPr>
            <p:ph idx="1"/>
          </p:nvPr>
        </p:nvSpPr>
        <p:spPr/>
        <p:txBody>
          <a:bodyPr>
            <a:normAutofit fontScale="92500" lnSpcReduction="20000"/>
          </a:bodyPr>
          <a:lstStyle/>
          <a:p>
            <a:r>
              <a:rPr lang="en-US" altLang="zh-CN" dirty="0" err="1" smtClean="0"/>
              <a:t>applypatch-msg.sample</a:t>
            </a:r>
            <a:endParaRPr lang="en-US" altLang="zh-CN" dirty="0" smtClean="0"/>
          </a:p>
          <a:p>
            <a:r>
              <a:rPr lang="en-US" altLang="zh-CN" dirty="0" smtClean="0"/>
              <a:t>commit-</a:t>
            </a:r>
            <a:r>
              <a:rPr lang="en-US" altLang="zh-CN" dirty="0" err="1" smtClean="0"/>
              <a:t>msg.sample</a:t>
            </a:r>
            <a:endParaRPr lang="en-US" altLang="zh-CN" dirty="0" smtClean="0"/>
          </a:p>
          <a:p>
            <a:r>
              <a:rPr lang="en-US" altLang="zh-CN" dirty="0" smtClean="0"/>
              <a:t>post-</a:t>
            </a:r>
            <a:r>
              <a:rPr lang="en-US" altLang="zh-CN" dirty="0" err="1" smtClean="0"/>
              <a:t>update.sample</a:t>
            </a:r>
            <a:endParaRPr lang="en-US" altLang="zh-CN" dirty="0" smtClean="0"/>
          </a:p>
          <a:p>
            <a:r>
              <a:rPr lang="en-US" altLang="zh-CN" dirty="0" smtClean="0"/>
              <a:t>pre-</a:t>
            </a:r>
            <a:r>
              <a:rPr lang="en-US" altLang="zh-CN" dirty="0" err="1" smtClean="0"/>
              <a:t>applypatch.sample</a:t>
            </a:r>
            <a:endParaRPr lang="en-US" altLang="zh-CN" dirty="0" smtClean="0"/>
          </a:p>
          <a:p>
            <a:r>
              <a:rPr lang="en-US" altLang="zh-CN" dirty="0" smtClean="0"/>
              <a:t>pre-</a:t>
            </a:r>
            <a:r>
              <a:rPr lang="en-US" altLang="zh-CN" dirty="0" err="1" smtClean="0"/>
              <a:t>commit.sample</a:t>
            </a:r>
            <a:endParaRPr lang="en-US" altLang="zh-CN" dirty="0" smtClean="0"/>
          </a:p>
          <a:p>
            <a:r>
              <a:rPr lang="en-US" altLang="zh-CN" dirty="0" smtClean="0"/>
              <a:t>pre-</a:t>
            </a:r>
            <a:r>
              <a:rPr lang="en-US" altLang="zh-CN" dirty="0" err="1" smtClean="0"/>
              <a:t>push.sample</a:t>
            </a:r>
            <a:endParaRPr lang="en-US" altLang="zh-CN" dirty="0" smtClean="0"/>
          </a:p>
          <a:p>
            <a:r>
              <a:rPr lang="en-US" altLang="zh-CN" dirty="0" smtClean="0"/>
              <a:t>pre-</a:t>
            </a:r>
            <a:r>
              <a:rPr lang="en-US" altLang="zh-CN" dirty="0" err="1" smtClean="0"/>
              <a:t>rebase.sample</a:t>
            </a:r>
            <a:endParaRPr lang="en-US" altLang="zh-CN" dirty="0" smtClean="0"/>
          </a:p>
          <a:p>
            <a:r>
              <a:rPr lang="en-US" altLang="zh-CN" dirty="0" smtClean="0"/>
              <a:t>prepare-commit-</a:t>
            </a:r>
            <a:r>
              <a:rPr lang="en-US" altLang="zh-CN" dirty="0" err="1" smtClean="0"/>
              <a:t>msg.sample</a:t>
            </a:r>
            <a:endParaRPr lang="en-US" altLang="zh-CN" dirty="0" smtClean="0"/>
          </a:p>
          <a:p>
            <a:r>
              <a:rPr lang="en-US" altLang="zh-CN" dirty="0" err="1"/>
              <a:t>update.sample</a:t>
            </a:r>
            <a:endParaRPr lang="zh-CN" altLang="en-US" dirty="0"/>
          </a:p>
        </p:txBody>
      </p:sp>
    </p:spTree>
    <p:extLst>
      <p:ext uri="{BB962C8B-B14F-4D97-AF65-F5344CB8AC3E}">
        <p14:creationId xmlns:p14="http://schemas.microsoft.com/office/powerpoint/2010/main" val="338247844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脚本语言</a:t>
            </a:r>
          </a:p>
        </p:txBody>
      </p:sp>
      <p:sp>
        <p:nvSpPr>
          <p:cNvPr id="3" name="内容占位符 2"/>
          <p:cNvSpPr>
            <a:spLocks noGrp="1"/>
          </p:cNvSpPr>
          <p:nvPr>
            <p:ph idx="1"/>
          </p:nvPr>
        </p:nvSpPr>
        <p:spPr/>
        <p:txBody>
          <a:bodyPr/>
          <a:lstStyle/>
          <a:p>
            <a:endParaRPr lang="zh-CN" altLang="en-US"/>
          </a:p>
        </p:txBody>
      </p:sp>
      <p:pic>
        <p:nvPicPr>
          <p:cNvPr id="706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6" y="2290762"/>
            <a:ext cx="9734550"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44295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钩子的作用域</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68" y="1422741"/>
            <a:ext cx="10720338" cy="5304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578688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本地钩子 </a:t>
            </a:r>
            <a:r>
              <a:rPr lang="en-US" altLang="zh-CN" dirty="0"/>
              <a:t>pre-commit</a:t>
            </a:r>
            <a:endParaRPr lang="zh-CN" altLang="en-US" dirty="0"/>
          </a:p>
        </p:txBody>
      </p:sp>
      <p:sp>
        <p:nvSpPr>
          <p:cNvPr id="3" name="内容占位符 2"/>
          <p:cNvSpPr>
            <a:spLocks noGrp="1"/>
          </p:cNvSpPr>
          <p:nvPr>
            <p:ph idx="1"/>
          </p:nvPr>
        </p:nvSpPr>
        <p:spPr/>
        <p:txBody>
          <a:bodyPr>
            <a:normAutofit/>
          </a:bodyPr>
          <a:lstStyle/>
          <a:p>
            <a:r>
              <a:rPr lang="zh-CN" altLang="en-US" sz="2800" dirty="0"/>
              <a:t>你可以用这个钩子来检查即将被提交的代码快照。比如说，你可以运行一些自动化测试，保证这个提交不会破坏现有的功能。</a:t>
            </a:r>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412776"/>
            <a:ext cx="5991225"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58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本地钩子 </a:t>
            </a:r>
            <a:r>
              <a:rPr lang="en-US" altLang="zh-CN" dirty="0"/>
              <a:t>prepare-commit-</a:t>
            </a:r>
            <a:r>
              <a:rPr lang="en-US" altLang="zh-CN" dirty="0" err="1"/>
              <a:t>msg</a:t>
            </a:r>
            <a:endParaRPr lang="zh-CN" altLang="en-US" dirty="0"/>
          </a:p>
        </p:txBody>
      </p:sp>
      <p:sp>
        <p:nvSpPr>
          <p:cNvPr id="3" name="内容占位符 2"/>
          <p:cNvSpPr>
            <a:spLocks noGrp="1"/>
          </p:cNvSpPr>
          <p:nvPr>
            <p:ph idx="1"/>
          </p:nvPr>
        </p:nvSpPr>
        <p:spPr/>
        <p:txBody>
          <a:bodyPr>
            <a:normAutofit/>
          </a:bodyPr>
          <a:lstStyle/>
          <a:p>
            <a:r>
              <a:rPr lang="en-US" altLang="zh-CN" sz="2800" dirty="0"/>
              <a:t>prepare-commit-</a:t>
            </a:r>
            <a:r>
              <a:rPr lang="en-US" altLang="zh-CN" sz="2800" dirty="0" err="1"/>
              <a:t>msg</a:t>
            </a:r>
            <a:r>
              <a:rPr lang="zh-CN" altLang="en-US" sz="2800" dirty="0"/>
              <a:t>钩子在</a:t>
            </a:r>
            <a:r>
              <a:rPr lang="en-US" altLang="zh-CN" sz="2800" dirty="0"/>
              <a:t>pre-commit</a:t>
            </a:r>
            <a:r>
              <a:rPr lang="zh-CN" altLang="en-US" sz="2800" dirty="0"/>
              <a:t>钩子在文本编辑器中生成提交信息之后被调用。这被用来方便地修改自动生成的</a:t>
            </a:r>
            <a:r>
              <a:rPr lang="en-US" altLang="zh-CN" sz="2800" dirty="0"/>
              <a:t>squash</a:t>
            </a:r>
            <a:r>
              <a:rPr lang="zh-CN" altLang="en-US" sz="2800" dirty="0"/>
              <a:t>或</a:t>
            </a:r>
            <a:r>
              <a:rPr lang="en-US" altLang="zh-CN" sz="2800" dirty="0"/>
              <a:t>merge</a:t>
            </a:r>
            <a:r>
              <a:rPr lang="zh-CN" altLang="en-US" sz="2800" dirty="0"/>
              <a:t>提交</a:t>
            </a:r>
            <a:r>
              <a:rPr lang="zh-CN" altLang="en-US" sz="2800" dirty="0" smtClean="0"/>
              <a:t>。</a:t>
            </a:r>
            <a:endParaRPr lang="en-US" altLang="zh-CN" sz="2800" dirty="0" smtClean="0"/>
          </a:p>
          <a:p>
            <a:endParaRPr lang="en-US" altLang="zh-CN" sz="2800" dirty="0"/>
          </a:p>
          <a:p>
            <a:r>
              <a:rPr lang="zh-CN" altLang="en-US" sz="2000" dirty="0"/>
              <a:t>包含提交信息的文件名。你可以在原地更改提交信息。</a:t>
            </a:r>
          </a:p>
          <a:p>
            <a:r>
              <a:rPr lang="zh-CN" altLang="en-US" sz="2000" dirty="0"/>
              <a:t>提交类型。可以是信息（</a:t>
            </a:r>
            <a:r>
              <a:rPr lang="en-US" altLang="zh-CN" sz="2000" dirty="0"/>
              <a:t>-m</a:t>
            </a:r>
            <a:r>
              <a:rPr lang="zh-CN" altLang="en-US" sz="2000" dirty="0"/>
              <a:t>或</a:t>
            </a:r>
            <a:r>
              <a:rPr lang="en-US" altLang="zh-CN" sz="2000" dirty="0"/>
              <a:t>-F</a:t>
            </a:r>
            <a:r>
              <a:rPr lang="zh-CN" altLang="en-US" sz="2000" dirty="0"/>
              <a:t>选项），模板（</a:t>
            </a:r>
            <a:r>
              <a:rPr lang="en-US" altLang="zh-CN" sz="2000" dirty="0"/>
              <a:t>-t</a:t>
            </a:r>
            <a:r>
              <a:rPr lang="zh-CN" altLang="en-US" sz="2000" dirty="0"/>
              <a:t>选项），</a:t>
            </a:r>
            <a:r>
              <a:rPr lang="en-US" altLang="zh-CN" sz="2000" dirty="0"/>
              <a:t>merge</a:t>
            </a:r>
            <a:r>
              <a:rPr lang="zh-CN" altLang="en-US" sz="2000" dirty="0"/>
              <a:t>（如果是个合并提交）或</a:t>
            </a:r>
            <a:r>
              <a:rPr lang="en-US" altLang="zh-CN" sz="2000" dirty="0"/>
              <a:t>squash</a:t>
            </a:r>
            <a:r>
              <a:rPr lang="zh-CN" altLang="en-US" sz="2000" dirty="0"/>
              <a:t>（如果这个提交插入了其他提交）。</a:t>
            </a:r>
          </a:p>
          <a:p>
            <a:r>
              <a:rPr lang="zh-CN" altLang="en-US" sz="2000" dirty="0"/>
              <a:t>相关提交的</a:t>
            </a:r>
            <a:r>
              <a:rPr lang="en-US" altLang="zh-CN" sz="2000" dirty="0"/>
              <a:t>SHA1</a:t>
            </a:r>
            <a:r>
              <a:rPr lang="zh-CN" altLang="en-US" sz="2000" dirty="0"/>
              <a:t>哈希字串。只有当</a:t>
            </a:r>
            <a:r>
              <a:rPr lang="en-US" altLang="zh-CN" sz="2000" dirty="0"/>
              <a:t>-c</a:t>
            </a:r>
            <a:r>
              <a:rPr lang="zh-CN" altLang="en-US" sz="2000" dirty="0"/>
              <a:t>，</a:t>
            </a:r>
            <a:r>
              <a:rPr lang="en-US" altLang="zh-CN" sz="2000" dirty="0"/>
              <a:t>-C</a:t>
            </a:r>
            <a:r>
              <a:rPr lang="zh-CN" altLang="en-US" sz="2000" dirty="0"/>
              <a:t>，或</a:t>
            </a:r>
            <a:r>
              <a:rPr lang="en-US" altLang="zh-CN" sz="2000" dirty="0"/>
              <a:t>--amend</a:t>
            </a:r>
            <a:r>
              <a:rPr lang="zh-CN" altLang="en-US" sz="2000" dirty="0"/>
              <a:t>选项出现时才需要。</a:t>
            </a:r>
          </a:p>
          <a:p>
            <a:endParaRPr lang="zh-CN" altLang="en-US" sz="2800" dirty="0"/>
          </a:p>
        </p:txBody>
      </p:sp>
      <p:pic>
        <p:nvPicPr>
          <p:cNvPr id="727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64" y="1"/>
            <a:ext cx="7462344"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7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3" y="2566988"/>
            <a:ext cx="616267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604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270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检出之前的提交 </a:t>
            </a:r>
            <a:r>
              <a:rPr lang="en-US" altLang="zh-CN" dirty="0" smtClean="0"/>
              <a:t>- </a:t>
            </a:r>
            <a:r>
              <a:rPr lang="en-US" altLang="zh-CN" dirty="0" err="1" smtClean="0"/>
              <a:t>git</a:t>
            </a:r>
            <a:r>
              <a:rPr lang="en-US" altLang="zh-CN" dirty="0" smtClean="0"/>
              <a:t> checkout</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checkout master</a:t>
            </a:r>
          </a:p>
          <a:p>
            <a:r>
              <a:rPr lang="en-US" altLang="zh-CN" dirty="0" err="1" smtClean="0"/>
              <a:t>git</a:t>
            </a:r>
            <a:r>
              <a:rPr lang="en-US" altLang="zh-CN" dirty="0" smtClean="0"/>
              <a:t> checkout &lt;commit&gt; &lt;file&gt;</a:t>
            </a:r>
          </a:p>
          <a:p>
            <a:r>
              <a:rPr lang="en-US" altLang="zh-CN" dirty="0" err="1" smtClean="0"/>
              <a:t>git</a:t>
            </a:r>
            <a:r>
              <a:rPr lang="en-US" altLang="zh-CN" dirty="0" smtClean="0"/>
              <a:t> checkout &lt;commit&gt;</a:t>
            </a:r>
            <a:endParaRPr lang="zh-CN" altLang="en-US" dirty="0"/>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2656" y="3530584"/>
            <a:ext cx="6778415" cy="3353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Git Training: Checking out a previous version of a fi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3332864"/>
            <a:ext cx="7124486" cy="3525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13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本地钩子 </a:t>
            </a:r>
            <a:r>
              <a:rPr lang="en-US" altLang="zh-CN" dirty="0"/>
              <a:t>commit-</a:t>
            </a:r>
            <a:r>
              <a:rPr lang="en-US" altLang="zh-CN" dirty="0" err="1"/>
              <a:t>msg</a:t>
            </a:r>
            <a:endParaRPr lang="zh-CN" altLang="en-US" dirty="0"/>
          </a:p>
        </p:txBody>
      </p:sp>
      <p:sp>
        <p:nvSpPr>
          <p:cNvPr id="3" name="内容占位符 2"/>
          <p:cNvSpPr>
            <a:spLocks noGrp="1"/>
          </p:cNvSpPr>
          <p:nvPr>
            <p:ph idx="1"/>
          </p:nvPr>
        </p:nvSpPr>
        <p:spPr/>
        <p:txBody>
          <a:bodyPr>
            <a:normAutofit/>
          </a:bodyPr>
          <a:lstStyle/>
          <a:p>
            <a:r>
              <a:rPr lang="en-US" altLang="zh-CN" sz="2400" dirty="0"/>
              <a:t>commit-</a:t>
            </a:r>
            <a:r>
              <a:rPr lang="en-US" altLang="zh-CN" sz="2400" dirty="0" err="1"/>
              <a:t>msg</a:t>
            </a:r>
            <a:r>
              <a:rPr lang="zh-CN" altLang="en-US" sz="2400" dirty="0"/>
              <a:t>钩子和</a:t>
            </a:r>
            <a:r>
              <a:rPr lang="en-US" altLang="zh-CN" sz="2400" dirty="0"/>
              <a:t>prepare-commit-</a:t>
            </a:r>
            <a:r>
              <a:rPr lang="en-US" altLang="zh-CN" sz="2400" dirty="0" err="1"/>
              <a:t>msg</a:t>
            </a:r>
            <a:r>
              <a:rPr lang="zh-CN" altLang="en-US" sz="2400" dirty="0"/>
              <a:t>钩子很像，但它会在用户输入提交信息之后被调用。</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8" y="561975"/>
            <a:ext cx="8277225" cy="573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426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本地钩子 </a:t>
            </a:r>
            <a:r>
              <a:rPr lang="en-US" altLang="zh-CN" dirty="0"/>
              <a:t>post-commit</a:t>
            </a:r>
            <a:endParaRPr lang="zh-CN" altLang="en-US" dirty="0"/>
          </a:p>
        </p:txBody>
      </p:sp>
      <p:sp>
        <p:nvSpPr>
          <p:cNvPr id="3" name="内容占位符 2"/>
          <p:cNvSpPr>
            <a:spLocks noGrp="1"/>
          </p:cNvSpPr>
          <p:nvPr>
            <p:ph idx="1"/>
          </p:nvPr>
        </p:nvSpPr>
        <p:spPr/>
        <p:txBody>
          <a:bodyPr>
            <a:normAutofit/>
          </a:bodyPr>
          <a:lstStyle/>
          <a:p>
            <a:r>
              <a:rPr lang="en-US" altLang="zh-CN" sz="2400" dirty="0"/>
              <a:t>post-commit</a:t>
            </a:r>
            <a:r>
              <a:rPr lang="zh-CN" altLang="en-US" sz="2400" dirty="0"/>
              <a:t>钩子在</a:t>
            </a:r>
            <a:r>
              <a:rPr lang="en-US" altLang="zh-CN" sz="2400" dirty="0"/>
              <a:t>commit-</a:t>
            </a:r>
            <a:r>
              <a:rPr lang="en-US" altLang="zh-CN" sz="2400" dirty="0" err="1"/>
              <a:t>msg</a:t>
            </a:r>
            <a:r>
              <a:rPr lang="zh-CN" altLang="en-US" sz="2400" dirty="0"/>
              <a:t>钩子之后立即被运行 。它无法更改</a:t>
            </a:r>
            <a:r>
              <a:rPr lang="en-US" altLang="zh-CN" sz="2400" dirty="0" err="1"/>
              <a:t>git</a:t>
            </a:r>
            <a:r>
              <a:rPr lang="en-US" altLang="zh-CN" sz="2400" dirty="0"/>
              <a:t> commit</a:t>
            </a:r>
            <a:r>
              <a:rPr lang="zh-CN" altLang="en-US" sz="2400" dirty="0"/>
              <a:t>的结果，所以这主要用于通知用途。</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45" y="149286"/>
            <a:ext cx="7591425" cy="649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094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本地钩子 </a:t>
            </a:r>
            <a:r>
              <a:rPr lang="en-US" altLang="zh-CN" dirty="0"/>
              <a:t>post-checkout</a:t>
            </a:r>
            <a:endParaRPr lang="zh-CN" altLang="en-US" dirty="0"/>
          </a:p>
        </p:txBody>
      </p:sp>
      <p:sp>
        <p:nvSpPr>
          <p:cNvPr id="3" name="内容占位符 2"/>
          <p:cNvSpPr>
            <a:spLocks noGrp="1"/>
          </p:cNvSpPr>
          <p:nvPr>
            <p:ph idx="1"/>
          </p:nvPr>
        </p:nvSpPr>
        <p:spPr/>
        <p:txBody>
          <a:bodyPr>
            <a:normAutofit/>
          </a:bodyPr>
          <a:lstStyle/>
          <a:p>
            <a:r>
              <a:rPr lang="en-US" altLang="zh-CN" sz="2400" dirty="0"/>
              <a:t>post-checkout</a:t>
            </a:r>
            <a:r>
              <a:rPr lang="zh-CN" altLang="en-US" sz="2400" dirty="0"/>
              <a:t>钩子和</a:t>
            </a:r>
            <a:r>
              <a:rPr lang="en-US" altLang="zh-CN" sz="2400" dirty="0"/>
              <a:t>post-commit</a:t>
            </a:r>
            <a:r>
              <a:rPr lang="zh-CN" altLang="en-US" sz="2400" dirty="0"/>
              <a:t>钩子很像，但它在你用</a:t>
            </a:r>
            <a:r>
              <a:rPr lang="en-US" altLang="zh-CN" sz="2400" dirty="0" err="1"/>
              <a:t>git</a:t>
            </a:r>
            <a:r>
              <a:rPr lang="en-US" altLang="zh-CN" sz="2400" dirty="0"/>
              <a:t> checkout</a:t>
            </a:r>
            <a:r>
              <a:rPr lang="zh-CN" altLang="en-US" sz="2400" dirty="0"/>
              <a:t>查看引用的时候被调用。这是用来清理你的工作目录中可能会令人困惑的生成文件</a:t>
            </a:r>
            <a:r>
              <a:rPr lang="zh-CN" altLang="en-US" sz="2400" dirty="0" smtClean="0"/>
              <a:t>。</a:t>
            </a:r>
            <a:endParaRPr lang="en-US" altLang="zh-CN" sz="2400" dirty="0" smtClean="0"/>
          </a:p>
          <a:p>
            <a:endParaRPr lang="en-US" altLang="zh-CN" sz="2400" dirty="0"/>
          </a:p>
          <a:p>
            <a:r>
              <a:rPr lang="en-US" altLang="zh-CN" sz="2400" dirty="0"/>
              <a:t>HEAD</a:t>
            </a:r>
            <a:r>
              <a:rPr lang="zh-CN" altLang="en-US" sz="2400" dirty="0"/>
              <a:t>前一次提交的引用</a:t>
            </a:r>
          </a:p>
          <a:p>
            <a:r>
              <a:rPr lang="zh-CN" altLang="en-US" sz="2400" dirty="0"/>
              <a:t>新的</a:t>
            </a:r>
            <a:r>
              <a:rPr lang="en-US" altLang="zh-CN" sz="2400" dirty="0"/>
              <a:t>HEAD</a:t>
            </a:r>
            <a:r>
              <a:rPr lang="zh-CN" altLang="en-US" sz="2400" dirty="0"/>
              <a:t>的引用</a:t>
            </a:r>
          </a:p>
          <a:p>
            <a:r>
              <a:rPr lang="en-US" altLang="zh-CN" sz="2400" dirty="0"/>
              <a:t>1</a:t>
            </a:r>
            <a:r>
              <a:rPr lang="zh-CN" altLang="en-US" sz="2400" dirty="0"/>
              <a:t>或</a:t>
            </a:r>
            <a:r>
              <a:rPr lang="en-US" altLang="zh-CN" sz="2400" dirty="0"/>
              <a:t>0</a:t>
            </a:r>
            <a:r>
              <a:rPr lang="zh-CN" altLang="en-US" sz="2400" dirty="0"/>
              <a:t>，分别代表是分支</a:t>
            </a:r>
            <a:r>
              <a:rPr lang="en-US" altLang="zh-CN" sz="2400" dirty="0"/>
              <a:t>checkout</a:t>
            </a:r>
            <a:r>
              <a:rPr lang="zh-CN" altLang="en-US" sz="2400" dirty="0"/>
              <a:t>还是文件</a:t>
            </a:r>
            <a:r>
              <a:rPr lang="en-US" altLang="zh-CN" sz="2400" dirty="0"/>
              <a:t>checkout</a:t>
            </a:r>
            <a:r>
              <a:rPr lang="zh-CN" altLang="en-US" sz="2400" dirty="0"/>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8" y="1042988"/>
            <a:ext cx="7477125" cy="477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822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本地钩子 </a:t>
            </a:r>
            <a:r>
              <a:rPr lang="en-US" altLang="zh-CN" dirty="0"/>
              <a:t>pre-rebase</a:t>
            </a:r>
            <a:endParaRPr lang="zh-CN" altLang="en-US" dirty="0"/>
          </a:p>
        </p:txBody>
      </p:sp>
      <p:sp>
        <p:nvSpPr>
          <p:cNvPr id="3" name="内容占位符 2"/>
          <p:cNvSpPr>
            <a:spLocks noGrp="1"/>
          </p:cNvSpPr>
          <p:nvPr>
            <p:ph idx="1"/>
          </p:nvPr>
        </p:nvSpPr>
        <p:spPr/>
        <p:txBody>
          <a:bodyPr>
            <a:normAutofit/>
          </a:bodyPr>
          <a:lstStyle/>
          <a:p>
            <a:r>
              <a:rPr lang="en-US" altLang="zh-CN" sz="2400" dirty="0"/>
              <a:t>pre-rebase</a:t>
            </a:r>
            <a:r>
              <a:rPr lang="zh-CN" altLang="en-US" sz="2400" dirty="0"/>
              <a:t>钩子在</a:t>
            </a:r>
            <a:r>
              <a:rPr lang="en-US" altLang="zh-CN" sz="2400" dirty="0" err="1"/>
              <a:t>git</a:t>
            </a:r>
            <a:r>
              <a:rPr lang="en-US" altLang="zh-CN" sz="2400" dirty="0"/>
              <a:t> rebase</a:t>
            </a:r>
            <a:r>
              <a:rPr lang="zh-CN" altLang="en-US" sz="2400" dirty="0"/>
              <a:t>发生更改之前运行，确保不会有什么糟糕的事情发生。</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2762250"/>
            <a:ext cx="8039100" cy="133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191720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服务端钩子 </a:t>
            </a:r>
            <a:r>
              <a:rPr lang="en-US" altLang="zh-CN" dirty="0"/>
              <a:t>pre-receive</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t>pre-receive</a:t>
            </a:r>
            <a:r>
              <a:rPr lang="zh-CN" altLang="en-US" sz="2400" dirty="0"/>
              <a:t>钩子在有人用</a:t>
            </a:r>
            <a:r>
              <a:rPr lang="en-US" altLang="zh-CN" sz="2400" dirty="0" err="1"/>
              <a:t>git</a:t>
            </a:r>
            <a:r>
              <a:rPr lang="en-US" altLang="zh-CN" sz="2400" dirty="0"/>
              <a:t> push</a:t>
            </a:r>
            <a:r>
              <a:rPr lang="zh-CN" altLang="en-US" sz="2400" dirty="0"/>
              <a:t>向仓库推送代码时被执行</a:t>
            </a:r>
            <a:r>
              <a:rPr lang="zh-CN" altLang="en-US" sz="2400" dirty="0" smtClean="0"/>
              <a:t>。</a:t>
            </a:r>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smtClean="0"/>
          </a:p>
          <a:p>
            <a:r>
              <a:rPr lang="zh-CN" altLang="en-US" sz="1400" dirty="0"/>
              <a:t>拒绝将上游分支</a:t>
            </a:r>
            <a:r>
              <a:rPr lang="en-US" altLang="zh-CN" sz="1400" dirty="0"/>
              <a:t>rebase</a:t>
            </a:r>
            <a:r>
              <a:rPr lang="zh-CN" altLang="en-US" sz="1400" dirty="0"/>
              <a:t>的更改</a:t>
            </a:r>
          </a:p>
          <a:p>
            <a:r>
              <a:rPr lang="zh-CN" altLang="en-US" sz="1400" dirty="0"/>
              <a:t>防止错综复杂的合并（非快速向前，会造成项目历史非线性）</a:t>
            </a:r>
          </a:p>
          <a:p>
            <a:r>
              <a:rPr lang="zh-CN" altLang="en-US" sz="1400" dirty="0"/>
              <a:t>检查用户是否有正确的权限来做这些更改（大多用于中心化的</a:t>
            </a:r>
            <a:r>
              <a:rPr lang="en-US" altLang="zh-CN" sz="1400" dirty="0" err="1"/>
              <a:t>Git</a:t>
            </a:r>
            <a:r>
              <a:rPr lang="zh-CN" altLang="en-US" sz="1400" dirty="0"/>
              <a:t>工作流中）</a:t>
            </a:r>
          </a:p>
          <a:p>
            <a:r>
              <a:rPr lang="zh-CN" altLang="en-US" sz="1400" dirty="0"/>
              <a:t>如果多个引用被推送，在</a:t>
            </a:r>
            <a:r>
              <a:rPr lang="en-US" altLang="zh-CN" sz="1400" dirty="0"/>
              <a:t>pre-receive</a:t>
            </a:r>
            <a:r>
              <a:rPr lang="zh-CN" altLang="en-US" sz="1400" dirty="0"/>
              <a:t>中返回非</a:t>
            </a:r>
            <a:r>
              <a:rPr lang="en-US" altLang="zh-CN" sz="1400" dirty="0"/>
              <a:t>0</a:t>
            </a:r>
            <a:r>
              <a:rPr lang="zh-CN" altLang="en-US" sz="1400" dirty="0"/>
              <a:t>状态，拒绝所有提交。如果你想一个个接受或拒绝分支，你需要使用</a:t>
            </a:r>
            <a:r>
              <a:rPr lang="en-US" altLang="zh-CN" sz="1400" dirty="0"/>
              <a:t>update</a:t>
            </a:r>
            <a:r>
              <a:rPr lang="zh-CN" altLang="en-US" sz="1400" dirty="0"/>
              <a:t>钩子</a:t>
            </a:r>
          </a:p>
          <a:p>
            <a:endParaRPr lang="zh-CN" altLang="en-US" sz="2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2100263"/>
            <a:ext cx="7639050" cy="2657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135880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服务端钩子 </a:t>
            </a:r>
            <a:r>
              <a:rPr lang="en-US" altLang="zh-CN" dirty="0"/>
              <a:t>update</a:t>
            </a:r>
            <a:endParaRPr lang="zh-CN" altLang="en-US" dirty="0"/>
          </a:p>
        </p:txBody>
      </p:sp>
      <p:sp>
        <p:nvSpPr>
          <p:cNvPr id="3" name="内容占位符 2"/>
          <p:cNvSpPr>
            <a:spLocks noGrp="1"/>
          </p:cNvSpPr>
          <p:nvPr>
            <p:ph idx="1"/>
          </p:nvPr>
        </p:nvSpPr>
        <p:spPr/>
        <p:txBody>
          <a:bodyPr>
            <a:normAutofit/>
          </a:bodyPr>
          <a:lstStyle/>
          <a:p>
            <a:r>
              <a:rPr lang="en-US" altLang="zh-CN" sz="2400" dirty="0"/>
              <a:t>update</a:t>
            </a:r>
            <a:r>
              <a:rPr lang="zh-CN" altLang="en-US" sz="2400" dirty="0"/>
              <a:t>钩子在</a:t>
            </a:r>
            <a:r>
              <a:rPr lang="en-US" altLang="zh-CN" sz="2400" dirty="0"/>
              <a:t>pre-receive</a:t>
            </a:r>
            <a:r>
              <a:rPr lang="zh-CN" altLang="en-US" sz="2400" dirty="0"/>
              <a:t>之后被调用，用法也差不多。它也是在实际更新前被调用的，但它可以分别被每个推送上来的引用分别调用。也就是说如果用户尝试推送到</a:t>
            </a:r>
            <a:r>
              <a:rPr lang="en-US" altLang="zh-CN" sz="2400" dirty="0"/>
              <a:t>4</a:t>
            </a:r>
            <a:r>
              <a:rPr lang="zh-CN" altLang="en-US" sz="2400" dirty="0"/>
              <a:t>个分支，</a:t>
            </a:r>
            <a:r>
              <a:rPr lang="en-US" altLang="zh-CN" sz="2400" dirty="0"/>
              <a:t>update</a:t>
            </a:r>
            <a:r>
              <a:rPr lang="zh-CN" altLang="en-US" sz="2400" dirty="0"/>
              <a:t>会被执行</a:t>
            </a:r>
            <a:r>
              <a:rPr lang="en-US" altLang="zh-CN" sz="2400" dirty="0"/>
              <a:t>4</a:t>
            </a:r>
            <a:r>
              <a:rPr lang="zh-CN" altLang="en-US" sz="2400" dirty="0"/>
              <a:t>次。和</a:t>
            </a:r>
            <a:r>
              <a:rPr lang="en-US" altLang="zh-CN" sz="2400" dirty="0"/>
              <a:t>pre-receive</a:t>
            </a:r>
            <a:r>
              <a:rPr lang="zh-CN" altLang="en-US" sz="2400" dirty="0"/>
              <a:t>不一样，这个钩子不需要读取标准输入。</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 y="3573016"/>
            <a:ext cx="7277100"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4583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服务端钩子 </a:t>
            </a:r>
            <a:r>
              <a:rPr lang="en-US" altLang="zh-CN" dirty="0"/>
              <a:t>post-receive</a:t>
            </a:r>
            <a:endParaRPr lang="zh-CN" altLang="en-US" dirty="0"/>
          </a:p>
        </p:txBody>
      </p:sp>
      <p:sp>
        <p:nvSpPr>
          <p:cNvPr id="3" name="内容占位符 2"/>
          <p:cNvSpPr>
            <a:spLocks noGrp="1"/>
          </p:cNvSpPr>
          <p:nvPr>
            <p:ph idx="1"/>
          </p:nvPr>
        </p:nvSpPr>
        <p:spPr/>
        <p:txBody>
          <a:bodyPr/>
          <a:lstStyle/>
          <a:p>
            <a:r>
              <a:rPr lang="en-US" altLang="zh-CN" dirty="0"/>
              <a:t>post-receive</a:t>
            </a:r>
            <a:r>
              <a:rPr lang="zh-CN" altLang="en-US" dirty="0"/>
              <a:t>钩子在成功推送后被调用，适合用于发送通知。</a:t>
            </a:r>
          </a:p>
        </p:txBody>
      </p:sp>
    </p:spTree>
    <p:extLst>
      <p:ext uri="{BB962C8B-B14F-4D97-AF65-F5344CB8AC3E}">
        <p14:creationId xmlns:p14="http://schemas.microsoft.com/office/powerpoint/2010/main" val="129846360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Git</a:t>
            </a:r>
            <a:r>
              <a:rPr lang="zh-CN" altLang="en-US" dirty="0"/>
              <a:t>提交引用和引用日志</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196752"/>
            <a:ext cx="6552728" cy="5659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267612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哈希字</a:t>
            </a:r>
            <a:r>
              <a:rPr lang="zh-CN" altLang="en-US" dirty="0" smtClean="0"/>
              <a:t>串 </a:t>
            </a:r>
            <a:r>
              <a:rPr lang="en-US" altLang="zh-CN" dirty="0"/>
              <a:t>SHA-1</a:t>
            </a:r>
            <a:endParaRPr lang="zh-CN" altLang="en-US" dirty="0"/>
          </a:p>
        </p:txBody>
      </p:sp>
      <p:sp>
        <p:nvSpPr>
          <p:cNvPr id="3" name="内容占位符 2"/>
          <p:cNvSpPr>
            <a:spLocks noGrp="1"/>
          </p:cNvSpPr>
          <p:nvPr>
            <p:ph idx="1"/>
          </p:nvPr>
        </p:nvSpPr>
        <p:spPr>
          <a:xfrm>
            <a:off x="457200" y="3068960"/>
            <a:ext cx="8229600" cy="3057203"/>
          </a:xfrm>
        </p:spPr>
        <p:txBody>
          <a:bodyPr/>
          <a:lstStyle/>
          <a:p>
            <a:r>
              <a:rPr lang="en-US" altLang="zh-CN" dirty="0" err="1"/>
              <a:t>git</a:t>
            </a:r>
            <a:r>
              <a:rPr lang="en-US" altLang="zh-CN" dirty="0"/>
              <a:t> show </a:t>
            </a:r>
            <a:r>
              <a:rPr lang="en-US" altLang="zh-CN" dirty="0" smtClean="0"/>
              <a:t>0c708f</a:t>
            </a:r>
          </a:p>
          <a:p>
            <a:r>
              <a:rPr lang="en-US" altLang="zh-CN" dirty="0" err="1"/>
              <a:t>git</a:t>
            </a:r>
            <a:r>
              <a:rPr lang="en-US" altLang="zh-CN" dirty="0"/>
              <a:t> rev-parse master</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594495"/>
            <a:ext cx="6467475" cy="111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199152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引用</a:t>
            </a:r>
          </a:p>
        </p:txBody>
      </p:sp>
      <p:sp>
        <p:nvSpPr>
          <p:cNvPr id="3" name="内容占位符 2"/>
          <p:cNvSpPr>
            <a:spLocks noGrp="1"/>
          </p:cNvSpPr>
          <p:nvPr>
            <p:ph idx="1"/>
          </p:nvPr>
        </p:nvSpPr>
        <p:spPr/>
        <p:txBody>
          <a:bodyPr/>
          <a:lstStyle/>
          <a:p>
            <a:r>
              <a:rPr lang="en-US" altLang="zh-CN" dirty="0"/>
              <a:t>.</a:t>
            </a:r>
            <a:r>
              <a:rPr lang="en-US" altLang="zh-CN" dirty="0" err="1"/>
              <a:t>git</a:t>
            </a:r>
            <a:r>
              <a:rPr lang="en-US" altLang="zh-CN" dirty="0"/>
              <a:t>/refs</a:t>
            </a:r>
            <a:endParaRPr lang="zh-CN" altLang="en-US"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1772816"/>
            <a:ext cx="2114550"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746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回滚错误的修改 </a:t>
            </a:r>
            <a:r>
              <a:rPr lang="en-US" altLang="zh-CN" dirty="0" smtClean="0"/>
              <a:t>- </a:t>
            </a:r>
            <a:r>
              <a:rPr lang="en-US" altLang="zh-CN" dirty="0" err="1" smtClean="0"/>
              <a:t>git</a:t>
            </a:r>
            <a:r>
              <a:rPr lang="en-US" altLang="zh-CN" dirty="0" smtClean="0"/>
              <a:t> revert</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revert &lt;commit&gt;</a:t>
            </a:r>
            <a:endParaRPr lang="zh-CN" alt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420888"/>
            <a:ext cx="8561614" cy="4236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Git Tutorial: git revert Examp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99" y="1241814"/>
            <a:ext cx="11005084" cy="5445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964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指定引用</a:t>
            </a:r>
          </a:p>
        </p:txBody>
      </p:sp>
      <p:sp>
        <p:nvSpPr>
          <p:cNvPr id="3" name="内容占位符 2"/>
          <p:cNvSpPr>
            <a:spLocks noGrp="1"/>
          </p:cNvSpPr>
          <p:nvPr>
            <p:ph idx="1"/>
          </p:nvPr>
        </p:nvSpPr>
        <p:spPr/>
        <p:txBody>
          <a:bodyPr/>
          <a:lstStyle/>
          <a:p>
            <a:r>
              <a:rPr lang="en-US" altLang="zh-CN" dirty="0" err="1"/>
              <a:t>git</a:t>
            </a:r>
            <a:r>
              <a:rPr lang="en-US" altLang="zh-CN" dirty="0"/>
              <a:t> show </a:t>
            </a:r>
            <a:r>
              <a:rPr lang="en-US" altLang="zh-CN" dirty="0" smtClean="0"/>
              <a:t>some-feature</a:t>
            </a:r>
          </a:p>
          <a:p>
            <a:r>
              <a:rPr lang="en-US" altLang="zh-CN" dirty="0" err="1"/>
              <a:t>git</a:t>
            </a:r>
            <a:r>
              <a:rPr lang="en-US" altLang="zh-CN" dirty="0"/>
              <a:t> show refs/heads/some-feature</a:t>
            </a:r>
            <a:endParaRPr lang="zh-CN" altLang="en-US" dirty="0"/>
          </a:p>
        </p:txBody>
      </p:sp>
    </p:spTree>
    <p:extLst>
      <p:ext uri="{BB962C8B-B14F-4D97-AF65-F5344CB8AC3E}">
        <p14:creationId xmlns:p14="http://schemas.microsoft.com/office/powerpoint/2010/main" val="27156718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打包引用目录</a:t>
            </a:r>
          </a:p>
        </p:txBody>
      </p:sp>
      <p:sp>
        <p:nvSpPr>
          <p:cNvPr id="3" name="内容占位符 2"/>
          <p:cNvSpPr>
            <a:spLocks noGrp="1"/>
          </p:cNvSpPr>
          <p:nvPr>
            <p:ph idx="1"/>
          </p:nvPr>
        </p:nvSpPr>
        <p:spPr/>
        <p:txBody>
          <a:bodyPr/>
          <a:lstStyle/>
          <a:p>
            <a:r>
              <a:rPr lang="en-US" altLang="zh-CN" dirty="0" err="1"/>
              <a:t>git</a:t>
            </a:r>
            <a:r>
              <a:rPr lang="en-US" altLang="zh-CN" dirty="0"/>
              <a:t> </a:t>
            </a:r>
            <a:r>
              <a:rPr lang="en-US" altLang="zh-CN" dirty="0" err="1"/>
              <a:t>gc</a:t>
            </a:r>
            <a:endParaRPr lang="zh-CN" altLang="en-US" dirty="0"/>
          </a:p>
        </p:txBody>
      </p:sp>
    </p:spTree>
    <p:extLst>
      <p:ext uri="{BB962C8B-B14F-4D97-AF65-F5344CB8AC3E}">
        <p14:creationId xmlns:p14="http://schemas.microsoft.com/office/powerpoint/2010/main" val="381465429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特殊的引用</a:t>
            </a:r>
          </a:p>
        </p:txBody>
      </p:sp>
      <p:sp>
        <p:nvSpPr>
          <p:cNvPr id="3" name="内容占位符 2"/>
          <p:cNvSpPr>
            <a:spLocks noGrp="1"/>
          </p:cNvSpPr>
          <p:nvPr>
            <p:ph idx="1"/>
          </p:nvPr>
        </p:nvSpPr>
        <p:spPr/>
        <p:txBody>
          <a:bodyPr/>
          <a:lstStyle/>
          <a:p>
            <a:r>
              <a:rPr lang="en-US" altLang="zh-CN" sz="2400" dirty="0"/>
              <a:t>HEAD – </a:t>
            </a:r>
            <a:r>
              <a:rPr lang="zh-CN" altLang="en-US" sz="2400" dirty="0"/>
              <a:t>当前所在的提交或分支。</a:t>
            </a:r>
          </a:p>
          <a:p>
            <a:r>
              <a:rPr lang="en-US" altLang="zh-CN" sz="2400" dirty="0"/>
              <a:t>FETCH_HEAD – </a:t>
            </a:r>
            <a:r>
              <a:rPr lang="zh-CN" altLang="en-US" sz="2400" dirty="0"/>
              <a:t>远程仓库中</a:t>
            </a:r>
            <a:r>
              <a:rPr lang="en-US" altLang="zh-CN" sz="2400" dirty="0"/>
              <a:t>fetch</a:t>
            </a:r>
            <a:r>
              <a:rPr lang="zh-CN" altLang="en-US" sz="2400" dirty="0"/>
              <a:t>到的最新一次提交。</a:t>
            </a:r>
          </a:p>
          <a:p>
            <a:r>
              <a:rPr lang="en-US" altLang="zh-CN" sz="2400" dirty="0"/>
              <a:t>ORIG_HEAD – HEAD</a:t>
            </a:r>
            <a:r>
              <a:rPr lang="zh-CN" altLang="en-US" sz="2400" dirty="0"/>
              <a:t>的备份引用，避免损坏。</a:t>
            </a:r>
          </a:p>
          <a:p>
            <a:r>
              <a:rPr lang="en-US" altLang="zh-CN" sz="2400" dirty="0"/>
              <a:t>MERGE_HEAD – </a:t>
            </a:r>
            <a:r>
              <a:rPr lang="zh-CN" altLang="en-US" sz="2400" dirty="0"/>
              <a:t>你通过</a:t>
            </a:r>
            <a:r>
              <a:rPr lang="en-US" altLang="zh-CN" sz="2400" dirty="0" err="1"/>
              <a:t>git</a:t>
            </a:r>
            <a:r>
              <a:rPr lang="en-US" altLang="zh-CN" sz="2400" dirty="0"/>
              <a:t> merge</a:t>
            </a:r>
            <a:r>
              <a:rPr lang="zh-CN" altLang="en-US" sz="2400" dirty="0"/>
              <a:t>并入当前分支的引用</a:t>
            </a:r>
            <a:r>
              <a:rPr lang="en-US" altLang="zh-CN" sz="2400" dirty="0"/>
              <a:t>(</a:t>
            </a:r>
            <a:r>
              <a:rPr lang="zh-CN" altLang="en-US" sz="2400" dirty="0"/>
              <a:t>们</a:t>
            </a:r>
            <a:r>
              <a:rPr lang="en-US" altLang="zh-CN" sz="2400" dirty="0"/>
              <a:t>)</a:t>
            </a:r>
            <a:r>
              <a:rPr lang="zh-CN" altLang="en-US" sz="2400" dirty="0"/>
              <a:t>。</a:t>
            </a:r>
          </a:p>
          <a:p>
            <a:r>
              <a:rPr lang="en-US" altLang="zh-CN" sz="2400" dirty="0"/>
              <a:t>CHERRY_PICK_HEAD – </a:t>
            </a:r>
            <a:r>
              <a:rPr lang="zh-CN" altLang="en-US" sz="2400" dirty="0"/>
              <a:t>你</a:t>
            </a:r>
            <a:r>
              <a:rPr lang="en-US" altLang="zh-CN" sz="2400" dirty="0"/>
              <a:t>cherry pick</a:t>
            </a:r>
            <a:r>
              <a:rPr lang="zh-CN" altLang="en-US" sz="2400" dirty="0"/>
              <a:t>使用的引用。</a:t>
            </a:r>
          </a:p>
          <a:p>
            <a:pPr marL="0" indent="0">
              <a:buNone/>
            </a:pPr>
            <a:endParaRPr lang="zh-CN" altLang="en-US" dirty="0"/>
          </a:p>
        </p:txBody>
      </p:sp>
    </p:spTree>
    <p:extLst>
      <p:ext uri="{BB962C8B-B14F-4D97-AF65-F5344CB8AC3E}">
        <p14:creationId xmlns:p14="http://schemas.microsoft.com/office/powerpoint/2010/main" val="365551772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refspec</a:t>
            </a:r>
            <a:endParaRPr lang="zh-CN" altLang="en-US" dirty="0"/>
          </a:p>
        </p:txBody>
      </p:sp>
      <p:sp>
        <p:nvSpPr>
          <p:cNvPr id="3" name="内容占位符 2"/>
          <p:cNvSpPr>
            <a:spLocks noGrp="1"/>
          </p:cNvSpPr>
          <p:nvPr>
            <p:ph idx="1"/>
          </p:nvPr>
        </p:nvSpPr>
        <p:spPr/>
        <p:txBody>
          <a:bodyPr/>
          <a:lstStyle/>
          <a:p>
            <a:r>
              <a:rPr lang="en-US" altLang="zh-CN" sz="2800" dirty="0" err="1"/>
              <a:t>refspec</a:t>
            </a:r>
            <a:r>
              <a:rPr lang="zh-CN" altLang="en-US" sz="2800" dirty="0"/>
              <a:t>将本地分支和远程分支对应起来。我们可以通过它用本地的</a:t>
            </a:r>
            <a:r>
              <a:rPr lang="en-US" altLang="zh-CN" sz="2800" dirty="0" err="1"/>
              <a:t>Git</a:t>
            </a:r>
            <a:r>
              <a:rPr lang="zh-CN" altLang="en-US" sz="2800" dirty="0"/>
              <a:t>命令管理远程分支，设置一些高级的</a:t>
            </a:r>
            <a:r>
              <a:rPr lang="en-US" altLang="zh-CN" sz="2800" dirty="0" err="1"/>
              <a:t>git</a:t>
            </a:r>
            <a:r>
              <a:rPr lang="en-US" altLang="zh-CN" sz="2800" dirty="0"/>
              <a:t> push</a:t>
            </a:r>
            <a:r>
              <a:rPr lang="zh-CN" altLang="en-US" sz="2800" dirty="0"/>
              <a:t>和</a:t>
            </a:r>
            <a:r>
              <a:rPr lang="en-US" altLang="zh-CN" sz="2800" dirty="0" err="1"/>
              <a:t>git</a:t>
            </a:r>
            <a:r>
              <a:rPr lang="en-US" altLang="zh-CN" sz="2800" dirty="0"/>
              <a:t> fetch</a:t>
            </a:r>
            <a:r>
              <a:rPr lang="zh-CN" altLang="en-US" sz="2800" dirty="0"/>
              <a:t>行为。</a:t>
            </a:r>
            <a:endParaRPr lang="en-US" altLang="zh-CN" dirty="0" smtClean="0"/>
          </a:p>
          <a:p>
            <a:r>
              <a:rPr lang="en-US" altLang="zh-CN" dirty="0" err="1" smtClean="0"/>
              <a:t>refspec</a:t>
            </a:r>
            <a:r>
              <a:rPr lang="zh-CN" altLang="en-US" dirty="0"/>
              <a:t>的定义是这样的：</a:t>
            </a:r>
            <a:r>
              <a:rPr lang="en-US" altLang="zh-CN" dirty="0"/>
              <a:t>[+]&lt;</a:t>
            </a:r>
            <a:r>
              <a:rPr lang="en-US" altLang="zh-CN" dirty="0" err="1"/>
              <a:t>src</a:t>
            </a:r>
            <a:r>
              <a:rPr lang="en-US" altLang="zh-CN" dirty="0"/>
              <a:t>&gt;:&lt;</a:t>
            </a:r>
            <a:r>
              <a:rPr lang="en-US" altLang="zh-CN" dirty="0" err="1"/>
              <a:t>dst</a:t>
            </a:r>
            <a:r>
              <a:rPr lang="en-US" altLang="zh-CN" dirty="0" smtClean="0"/>
              <a:t>&gt;</a:t>
            </a:r>
          </a:p>
          <a:p>
            <a:r>
              <a:rPr lang="en-US" altLang="zh-CN" dirty="0" err="1"/>
              <a:t>git</a:t>
            </a:r>
            <a:r>
              <a:rPr lang="en-US" altLang="zh-CN" dirty="0"/>
              <a:t> push origin </a:t>
            </a:r>
            <a:r>
              <a:rPr lang="en-US" altLang="zh-CN" dirty="0" err="1" smtClean="0"/>
              <a:t>master:refs</a:t>
            </a:r>
            <a:r>
              <a:rPr lang="en-US" altLang="zh-CN" dirty="0" smtClean="0"/>
              <a:t>/heads/</a:t>
            </a:r>
            <a:r>
              <a:rPr lang="en-US" altLang="zh-CN" dirty="0" err="1" smtClean="0"/>
              <a:t>qa</a:t>
            </a:r>
            <a:r>
              <a:rPr lang="en-US" altLang="zh-CN" dirty="0" smtClean="0"/>
              <a:t>-master</a:t>
            </a:r>
          </a:p>
          <a:p>
            <a:r>
              <a:rPr lang="en-US" altLang="zh-CN" dirty="0" err="1"/>
              <a:t>git</a:t>
            </a:r>
            <a:r>
              <a:rPr lang="en-US" altLang="zh-CN" dirty="0"/>
              <a:t> push </a:t>
            </a:r>
            <a:r>
              <a:rPr lang="en-US" altLang="zh-CN" dirty="0" smtClean="0"/>
              <a:t>origin :some-feature</a:t>
            </a:r>
          </a:p>
          <a:p>
            <a:r>
              <a:rPr lang="en-US" altLang="zh-CN" dirty="0" err="1"/>
              <a:t>git</a:t>
            </a:r>
            <a:r>
              <a:rPr lang="en-US" altLang="zh-CN" dirty="0"/>
              <a:t> push origin </a:t>
            </a:r>
            <a:r>
              <a:rPr lang="en-US" altLang="zh-CN" dirty="0" smtClean="0"/>
              <a:t>--</a:t>
            </a:r>
            <a:r>
              <a:rPr lang="en-US" altLang="zh-CN" dirty="0"/>
              <a:t>delete </a:t>
            </a:r>
            <a:r>
              <a:rPr lang="en-US" altLang="zh-CN" dirty="0" smtClean="0"/>
              <a:t>some-feature </a:t>
            </a:r>
            <a:r>
              <a:rPr lang="en-US" altLang="zh-CN" dirty="0" smtClean="0">
                <a:solidFill>
                  <a:srgbClr val="FF0000"/>
                </a:solidFill>
              </a:rPr>
              <a:t>(v1.7.0)</a:t>
            </a:r>
          </a:p>
          <a:p>
            <a:endParaRPr lang="zh-CN" altLang="en-US" dirty="0">
              <a:solidFill>
                <a:srgbClr val="FF0000"/>
              </a:solidFill>
            </a:endParaRPr>
          </a:p>
        </p:txBody>
      </p:sp>
    </p:spTree>
    <p:extLst>
      <p:ext uri="{BB962C8B-B14F-4D97-AF65-F5344CB8AC3E}">
        <p14:creationId xmlns:p14="http://schemas.microsoft.com/office/powerpoint/2010/main" val="270731107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相对引用</a:t>
            </a:r>
          </a:p>
        </p:txBody>
      </p:sp>
      <p:sp>
        <p:nvSpPr>
          <p:cNvPr id="3" name="内容占位符 2"/>
          <p:cNvSpPr>
            <a:spLocks noGrp="1"/>
          </p:cNvSpPr>
          <p:nvPr>
            <p:ph idx="1"/>
          </p:nvPr>
        </p:nvSpPr>
        <p:spPr/>
        <p:txBody>
          <a:bodyPr/>
          <a:lstStyle/>
          <a:p>
            <a:r>
              <a:rPr lang="en-US" altLang="zh-CN" dirty="0" err="1"/>
              <a:t>git</a:t>
            </a:r>
            <a:r>
              <a:rPr lang="en-US" altLang="zh-CN" dirty="0"/>
              <a:t> show </a:t>
            </a:r>
            <a:r>
              <a:rPr lang="en-US" altLang="zh-CN" dirty="0" smtClean="0"/>
              <a:t>HEAD~2</a:t>
            </a:r>
          </a:p>
          <a:p>
            <a:r>
              <a:rPr lang="en-US" altLang="zh-CN" dirty="0" err="1"/>
              <a:t>git</a:t>
            </a:r>
            <a:r>
              <a:rPr lang="en-US" altLang="zh-CN" dirty="0"/>
              <a:t> show </a:t>
            </a:r>
            <a:r>
              <a:rPr lang="en-US" altLang="zh-CN" dirty="0" smtClean="0"/>
              <a:t>HEAD^2</a:t>
            </a:r>
          </a:p>
          <a:p>
            <a:r>
              <a:rPr lang="en-US" altLang="zh-CN" dirty="0" err="1"/>
              <a:t>git</a:t>
            </a:r>
            <a:r>
              <a:rPr lang="en-US" altLang="zh-CN" dirty="0"/>
              <a:t> show HEAD^2^1</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36" y="116632"/>
            <a:ext cx="7937004" cy="4245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4725144"/>
            <a:ext cx="360997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091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引用日志</a:t>
            </a:r>
          </a:p>
        </p:txBody>
      </p:sp>
      <p:sp>
        <p:nvSpPr>
          <p:cNvPr id="3" name="内容占位符 2"/>
          <p:cNvSpPr>
            <a:spLocks noGrp="1"/>
          </p:cNvSpPr>
          <p:nvPr>
            <p:ph idx="1"/>
          </p:nvPr>
        </p:nvSpPr>
        <p:spPr/>
        <p:txBody>
          <a:bodyPr/>
          <a:lstStyle/>
          <a:p>
            <a:r>
              <a:rPr lang="en-US" altLang="zh-CN" dirty="0" err="1"/>
              <a:t>git</a:t>
            </a:r>
            <a:r>
              <a:rPr lang="en-US" altLang="zh-CN" dirty="0"/>
              <a:t> </a:t>
            </a:r>
            <a:r>
              <a:rPr lang="en-US" altLang="zh-CN" dirty="0" err="1" smtClean="0"/>
              <a:t>reflog</a:t>
            </a:r>
            <a:endParaRPr lang="en-US" altLang="zh-CN" dirty="0" smtClean="0"/>
          </a:p>
          <a:p>
            <a:r>
              <a:rPr lang="en-US" altLang="zh-CN" dirty="0" err="1"/>
              <a:t>git</a:t>
            </a:r>
            <a:r>
              <a:rPr lang="en-US" altLang="zh-CN" dirty="0"/>
              <a:t> checkout HEAD@{1}</a:t>
            </a:r>
            <a:endParaRPr lang="zh-CN" altLang="en-US" dirty="0"/>
          </a:p>
        </p:txBody>
      </p:sp>
    </p:spTree>
    <p:extLst>
      <p:ext uri="{BB962C8B-B14F-4D97-AF65-F5344CB8AC3E}">
        <p14:creationId xmlns:p14="http://schemas.microsoft.com/office/powerpoint/2010/main" val="1415389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回滚错误的修改 </a:t>
            </a:r>
            <a:r>
              <a:rPr lang="en-US" altLang="zh-CN" dirty="0" smtClean="0"/>
              <a:t>- </a:t>
            </a:r>
            <a:r>
              <a:rPr lang="en-US" altLang="zh-CN" dirty="0" err="1" smtClean="0"/>
              <a:t>git</a:t>
            </a:r>
            <a:r>
              <a:rPr lang="en-US" altLang="zh-CN" dirty="0" smtClean="0"/>
              <a:t> reset</a:t>
            </a:r>
            <a:endParaRPr lang="zh-CN" altLang="en-US" dirty="0"/>
          </a:p>
        </p:txBody>
      </p:sp>
      <p:sp>
        <p:nvSpPr>
          <p:cNvPr id="3" name="内容占位符 2"/>
          <p:cNvSpPr>
            <a:spLocks noGrp="1"/>
          </p:cNvSpPr>
          <p:nvPr>
            <p:ph idx="1"/>
          </p:nvPr>
        </p:nvSpPr>
        <p:spPr/>
        <p:txBody>
          <a:bodyPr/>
          <a:lstStyle/>
          <a:p>
            <a:r>
              <a:rPr lang="zh-CN" altLang="en-US" b="1" dirty="0">
                <a:solidFill>
                  <a:srgbClr val="FF0000"/>
                </a:solidFill>
              </a:rPr>
              <a:t>不管是哪种情况，它应该只被用于 </a:t>
            </a:r>
            <a:r>
              <a:rPr lang="zh-CN" altLang="en-US" b="1" i="1" dirty="0">
                <a:solidFill>
                  <a:srgbClr val="FF0000"/>
                </a:solidFill>
              </a:rPr>
              <a:t>本地</a:t>
            </a:r>
            <a:r>
              <a:rPr lang="zh-CN" altLang="en-US" b="1" dirty="0">
                <a:solidFill>
                  <a:srgbClr val="FF0000"/>
                </a:solidFill>
              </a:rPr>
              <a:t> 修改</a:t>
            </a:r>
            <a:r>
              <a:rPr lang="en-US" altLang="zh-CN" b="1" dirty="0">
                <a:solidFill>
                  <a:srgbClr val="FF0000"/>
                </a:solidFill>
              </a:rPr>
              <a:t>——</a:t>
            </a:r>
            <a:r>
              <a:rPr lang="zh-CN" altLang="en-US" b="1" dirty="0">
                <a:solidFill>
                  <a:srgbClr val="FF0000"/>
                </a:solidFill>
              </a:rPr>
              <a:t>你永远不应该重设和其他开发者共享的快照</a:t>
            </a:r>
            <a:r>
              <a:rPr lang="zh-CN" altLang="en-US" b="1" dirty="0" smtClean="0">
                <a:solidFill>
                  <a:srgbClr val="FF0000"/>
                </a:solidFill>
              </a:rPr>
              <a:t>。</a:t>
            </a:r>
            <a:endParaRPr lang="en-US" altLang="zh-CN" b="1" dirty="0" smtClean="0">
              <a:solidFill>
                <a:srgbClr val="FF0000"/>
              </a:solidFill>
            </a:endParaRPr>
          </a:p>
          <a:p>
            <a:r>
              <a:rPr lang="en-US" altLang="zh-CN" dirty="0" err="1" smtClean="0"/>
              <a:t>git</a:t>
            </a:r>
            <a:r>
              <a:rPr lang="en-US" altLang="zh-CN" dirty="0" smtClean="0"/>
              <a:t> reset &lt;file&gt;</a:t>
            </a:r>
          </a:p>
          <a:p>
            <a:r>
              <a:rPr lang="en-US" altLang="zh-CN" dirty="0" err="1" smtClean="0"/>
              <a:t>git</a:t>
            </a:r>
            <a:r>
              <a:rPr lang="en-US" altLang="zh-CN" dirty="0" smtClean="0"/>
              <a:t> reset</a:t>
            </a:r>
          </a:p>
          <a:p>
            <a:r>
              <a:rPr lang="en-US" altLang="zh-CN" dirty="0" err="1" smtClean="0"/>
              <a:t>git</a:t>
            </a:r>
            <a:r>
              <a:rPr lang="en-US" altLang="zh-CN" dirty="0" smtClean="0"/>
              <a:t> reset –hard</a:t>
            </a:r>
          </a:p>
          <a:p>
            <a:r>
              <a:rPr lang="en-US" altLang="zh-CN" dirty="0" err="1" smtClean="0"/>
              <a:t>git</a:t>
            </a:r>
            <a:r>
              <a:rPr lang="en-US" altLang="zh-CN" dirty="0" smtClean="0"/>
              <a:t> reset &lt;commit&gt;</a:t>
            </a:r>
          </a:p>
          <a:p>
            <a:r>
              <a:rPr lang="en-US" altLang="zh-CN" dirty="0" err="1" smtClean="0"/>
              <a:t>git</a:t>
            </a:r>
            <a:r>
              <a:rPr lang="en-US" altLang="zh-CN" dirty="0" smtClean="0"/>
              <a:t> reset --hard &lt;commit&gt;</a:t>
            </a:r>
            <a:endParaRPr lang="zh-CN" alt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09" y="1243511"/>
            <a:ext cx="11302466" cy="5592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716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回滚错误的修改 </a:t>
            </a:r>
            <a:r>
              <a:rPr lang="en-US" altLang="zh-CN" dirty="0" smtClean="0"/>
              <a:t>- </a:t>
            </a:r>
            <a:r>
              <a:rPr lang="en-US" altLang="zh-CN" dirty="0" err="1" smtClean="0"/>
              <a:t>git</a:t>
            </a:r>
            <a:r>
              <a:rPr lang="en-US" altLang="zh-CN" dirty="0" smtClean="0"/>
              <a:t> clean</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clean –n</a:t>
            </a:r>
          </a:p>
          <a:p>
            <a:r>
              <a:rPr lang="en-US" altLang="zh-CN" dirty="0" err="1" smtClean="0"/>
              <a:t>git</a:t>
            </a:r>
            <a:r>
              <a:rPr lang="en-US" altLang="zh-CN" dirty="0" smtClean="0"/>
              <a:t> clean –f</a:t>
            </a:r>
          </a:p>
          <a:p>
            <a:r>
              <a:rPr lang="en-US" altLang="zh-CN" dirty="0" err="1" smtClean="0"/>
              <a:t>git</a:t>
            </a:r>
            <a:r>
              <a:rPr lang="en-US" altLang="zh-CN" dirty="0" smtClean="0"/>
              <a:t> clean -f &lt;path&gt;</a:t>
            </a:r>
          </a:p>
          <a:p>
            <a:r>
              <a:rPr lang="en-US" altLang="zh-CN" dirty="0" err="1" smtClean="0"/>
              <a:t>git</a:t>
            </a:r>
            <a:r>
              <a:rPr lang="en-US" altLang="zh-CN" dirty="0" smtClean="0"/>
              <a:t> clean –</a:t>
            </a:r>
            <a:r>
              <a:rPr lang="en-US" altLang="zh-CN" dirty="0" err="1" smtClean="0"/>
              <a:t>df</a:t>
            </a:r>
            <a:endParaRPr lang="en-US" altLang="zh-CN" dirty="0" smtClean="0"/>
          </a:p>
          <a:p>
            <a:r>
              <a:rPr lang="en-US" altLang="zh-CN" dirty="0" err="1" smtClean="0"/>
              <a:t>git</a:t>
            </a:r>
            <a:r>
              <a:rPr lang="en-US" altLang="zh-CN" dirty="0" smtClean="0"/>
              <a:t> clean -</a:t>
            </a:r>
            <a:r>
              <a:rPr lang="en-US" altLang="zh-CN" dirty="0" err="1" smtClean="0"/>
              <a:t>xf</a:t>
            </a:r>
            <a:endParaRPr lang="en-US" altLang="zh-CN" dirty="0" smtClean="0"/>
          </a:p>
          <a:p>
            <a:endParaRPr lang="zh-CN" altLang="en-US" dirty="0"/>
          </a:p>
        </p:txBody>
      </p:sp>
    </p:spTree>
    <p:extLst>
      <p:ext uri="{BB962C8B-B14F-4D97-AF65-F5344CB8AC3E}">
        <p14:creationId xmlns:p14="http://schemas.microsoft.com/office/powerpoint/2010/main" val="4587833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重写项目历史</a:t>
            </a:r>
            <a:r>
              <a:rPr lang="en-US" altLang="zh-CN" dirty="0" smtClean="0"/>
              <a:t>- </a:t>
            </a:r>
            <a:r>
              <a:rPr lang="en-US" altLang="zh-CN" dirty="0" err="1" smtClean="0"/>
              <a:t>git</a:t>
            </a:r>
            <a:r>
              <a:rPr lang="en-US" altLang="zh-CN" dirty="0" smtClean="0"/>
              <a:t> commit --amend</a:t>
            </a:r>
            <a:endParaRPr lang="zh-CN" altLang="en-US" dirty="0"/>
          </a:p>
        </p:txBody>
      </p:sp>
      <p:sp>
        <p:nvSpPr>
          <p:cNvPr id="3" name="内容占位符 2"/>
          <p:cNvSpPr>
            <a:spLocks noGrp="1"/>
          </p:cNvSpPr>
          <p:nvPr>
            <p:ph idx="1"/>
          </p:nvPr>
        </p:nvSpPr>
        <p:spPr/>
        <p:txBody>
          <a:bodyPr/>
          <a:lstStyle/>
          <a:p>
            <a:endParaRPr lang="zh-CN" altLang="en-US"/>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00" y="1385793"/>
            <a:ext cx="11011402" cy="544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26479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重写项目历史</a:t>
            </a:r>
            <a:r>
              <a:rPr lang="en-US" altLang="zh-CN" dirty="0" smtClean="0"/>
              <a:t>- </a:t>
            </a:r>
            <a:r>
              <a:rPr lang="en-US" altLang="zh-CN" dirty="0" err="1" smtClean="0"/>
              <a:t>git</a:t>
            </a:r>
            <a:r>
              <a:rPr lang="en-US" altLang="zh-CN" dirty="0" smtClean="0"/>
              <a:t> rebase</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rebase &lt;base&gt;</a:t>
            </a:r>
          </a:p>
          <a:p>
            <a:r>
              <a:rPr lang="zh-CN" altLang="en-US" sz="2000" dirty="0" smtClean="0"/>
              <a:t>将当前分支</a:t>
            </a:r>
            <a:r>
              <a:rPr lang="en-US" altLang="zh-CN" sz="2000" dirty="0" smtClean="0"/>
              <a:t>rebase</a:t>
            </a:r>
            <a:r>
              <a:rPr lang="zh-CN" altLang="en-US" sz="2000" dirty="0" smtClean="0"/>
              <a:t>到</a:t>
            </a:r>
            <a:r>
              <a:rPr lang="en-US" altLang="zh-CN" sz="2000" dirty="0" smtClean="0"/>
              <a:t>&lt;base&gt;</a:t>
            </a:r>
            <a:r>
              <a:rPr lang="zh-CN" altLang="en-US" sz="2000" dirty="0" smtClean="0"/>
              <a:t>，这里可以是任何类型的提交引用（</a:t>
            </a:r>
            <a:r>
              <a:rPr lang="en-US" altLang="zh-CN" sz="2000" dirty="0" smtClean="0"/>
              <a:t>ID</a:t>
            </a:r>
            <a:r>
              <a:rPr lang="zh-CN" altLang="en-US" sz="2000" dirty="0" smtClean="0"/>
              <a:t>、分支名、标签，或是</a:t>
            </a:r>
            <a:r>
              <a:rPr lang="en-US" altLang="zh-CN" sz="2000" dirty="0" smtClean="0"/>
              <a:t>HEAD</a:t>
            </a:r>
            <a:r>
              <a:rPr lang="zh-CN" altLang="en-US" sz="2000" dirty="0" smtClean="0"/>
              <a:t>的相对引用）。</a:t>
            </a:r>
            <a:endParaRPr lang="zh-CN" altLang="en-US" sz="20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84" y="1628800"/>
            <a:ext cx="9992678" cy="494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204" y="1156832"/>
            <a:ext cx="11447998" cy="566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784" y="-36794"/>
            <a:ext cx="1386038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76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重写项目历史 </a:t>
            </a:r>
            <a:r>
              <a:rPr lang="en-US" altLang="zh-CN" dirty="0" smtClean="0"/>
              <a:t>- </a:t>
            </a:r>
            <a:r>
              <a:rPr lang="en-US" altLang="zh-CN" dirty="0" err="1" smtClean="0"/>
              <a:t>git</a:t>
            </a:r>
            <a:r>
              <a:rPr lang="en-US" altLang="zh-CN" dirty="0" smtClean="0"/>
              <a:t> rebase -</a:t>
            </a:r>
            <a:r>
              <a:rPr lang="en-US" altLang="zh-CN" dirty="0" err="1" smtClean="0"/>
              <a:t>i</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rebase -</a:t>
            </a:r>
            <a:r>
              <a:rPr lang="en-US" altLang="zh-CN" dirty="0" err="1" smtClean="0"/>
              <a:t>i</a:t>
            </a:r>
            <a:r>
              <a:rPr lang="en-US" altLang="zh-CN" dirty="0" smtClean="0"/>
              <a:t> &lt;base&gt;</a:t>
            </a:r>
            <a:endParaRPr lang="zh-CN" alt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45" y="1299883"/>
            <a:ext cx="11233248" cy="5558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85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重写项目历史 </a:t>
            </a:r>
            <a:r>
              <a:rPr lang="en-US" altLang="zh-CN" dirty="0" smtClean="0"/>
              <a:t>- </a:t>
            </a:r>
            <a:r>
              <a:rPr lang="en-US" altLang="zh-CN" dirty="0" err="1" smtClean="0"/>
              <a:t>git</a:t>
            </a:r>
            <a:r>
              <a:rPr lang="en-US" altLang="zh-CN" dirty="0" smtClean="0"/>
              <a:t> </a:t>
            </a:r>
            <a:r>
              <a:rPr lang="en-US" altLang="zh-CN" dirty="0" err="1" smtClean="0"/>
              <a:t>reflog</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a:t>
            </a:r>
            <a:r>
              <a:rPr lang="en-US" altLang="zh-CN" dirty="0" err="1" smtClean="0"/>
              <a:t>reflog</a:t>
            </a:r>
            <a:endParaRPr lang="en-US" altLang="zh-CN" dirty="0" smtClean="0"/>
          </a:p>
          <a:p>
            <a:r>
              <a:rPr lang="en-US" altLang="zh-CN" dirty="0" err="1" smtClean="0"/>
              <a:t>git</a:t>
            </a:r>
            <a:r>
              <a:rPr lang="en-US" altLang="zh-CN" dirty="0" smtClean="0"/>
              <a:t> </a:t>
            </a:r>
            <a:r>
              <a:rPr lang="en-US" altLang="zh-CN" dirty="0" err="1" smtClean="0"/>
              <a:t>reflog</a:t>
            </a:r>
            <a:r>
              <a:rPr lang="en-US" altLang="zh-CN" dirty="0" smtClean="0"/>
              <a:t> --relative-date</a:t>
            </a:r>
            <a:endParaRPr lang="zh-CN" altLang="en-US" dirty="0"/>
          </a:p>
        </p:txBody>
      </p:sp>
    </p:spTree>
    <p:extLst>
      <p:ext uri="{BB962C8B-B14F-4D97-AF65-F5344CB8AC3E}">
        <p14:creationId xmlns:p14="http://schemas.microsoft.com/office/powerpoint/2010/main" val="15510893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zh-CN" altLang="en-US" sz="2000" dirty="0" smtClean="0"/>
              <a:t>现有一名开发成员</a:t>
            </a:r>
            <a:r>
              <a:rPr lang="en-US" altLang="zh-CN" sz="2000" dirty="0" smtClean="0"/>
              <a:t>Alice</a:t>
            </a:r>
            <a:r>
              <a:rPr lang="zh-CN" altLang="en-US" sz="2000" dirty="0" smtClean="0"/>
              <a:t>对代码进行了一些改动，添加了一些在</a:t>
            </a:r>
            <a:r>
              <a:rPr lang="en-US" altLang="zh-CN" sz="2000" dirty="0" smtClean="0"/>
              <a:t>2.0</a:t>
            </a:r>
            <a:r>
              <a:rPr lang="zh-CN" altLang="en-US" sz="2000" dirty="0" smtClean="0"/>
              <a:t>版本中准备公开的功能，然后将这些修改以及一份简单的说明进行了提交。随后她又增加了一些另外的新功能，并又作了一次新提交。显然这两次修改在版本历史中被分开各自进行了保存。在这之后</a:t>
            </a:r>
            <a:r>
              <a:rPr lang="en-US" altLang="zh-CN" sz="2000" dirty="0" smtClean="0"/>
              <a:t>Alice</a:t>
            </a:r>
            <a:r>
              <a:rPr lang="zh-CN" altLang="en-US" sz="2000" dirty="0" smtClean="0"/>
              <a:t>把代码切换到了</a:t>
            </a:r>
            <a:r>
              <a:rPr lang="en-US" altLang="zh-CN" sz="2000" dirty="0" smtClean="0"/>
              <a:t>1.3</a:t>
            </a:r>
            <a:r>
              <a:rPr lang="zh-CN" altLang="en-US" sz="2000" dirty="0" smtClean="0"/>
              <a:t>版本，修复了一些旧版本中的</a:t>
            </a:r>
            <a:r>
              <a:rPr lang="en-US" altLang="zh-CN" sz="2000" dirty="0" smtClean="0"/>
              <a:t>Bug</a:t>
            </a:r>
            <a:r>
              <a:rPr lang="zh-CN" altLang="en-US" sz="2000" dirty="0" smtClean="0"/>
              <a:t>（这和她新添加的功能没有关系）。这次修复的目的是为了让团队可以在公开</a:t>
            </a:r>
            <a:r>
              <a:rPr lang="en-US" altLang="zh-CN" sz="2000" dirty="0" smtClean="0"/>
              <a:t>2.0</a:t>
            </a:r>
            <a:r>
              <a:rPr lang="zh-CN" altLang="en-US" sz="2000" dirty="0" smtClean="0"/>
              <a:t>版本之前，释放一个</a:t>
            </a:r>
            <a:r>
              <a:rPr lang="en-US" altLang="zh-CN" sz="2000" dirty="0" smtClean="0"/>
              <a:t>1.3.1</a:t>
            </a:r>
            <a:r>
              <a:rPr lang="zh-CN" altLang="en-US" sz="2000" dirty="0" smtClean="0"/>
              <a:t>版本来解决</a:t>
            </a:r>
            <a:r>
              <a:rPr lang="en-US" altLang="zh-CN" sz="2000" dirty="0" smtClean="0"/>
              <a:t>1.3</a:t>
            </a:r>
            <a:r>
              <a:rPr lang="zh-CN" altLang="en-US" sz="2000" dirty="0" smtClean="0"/>
              <a:t>版本中的</a:t>
            </a:r>
            <a:r>
              <a:rPr lang="en-US" altLang="zh-CN" sz="2000" dirty="0" smtClean="0"/>
              <a:t>Bug</a:t>
            </a:r>
            <a:r>
              <a:rPr lang="zh-CN" altLang="en-US" sz="2000" dirty="0" smtClean="0"/>
              <a:t>问题。</a:t>
            </a:r>
            <a:r>
              <a:rPr lang="en-US" altLang="zh-CN" sz="2000" dirty="0" smtClean="0"/>
              <a:t>Alice</a:t>
            </a:r>
            <a:r>
              <a:rPr lang="zh-CN" altLang="en-US" sz="2000" dirty="0" smtClean="0"/>
              <a:t>马上又可以回到她之前进行的</a:t>
            </a:r>
            <a:r>
              <a:rPr lang="en-US" altLang="zh-CN" sz="2000" dirty="0" smtClean="0"/>
              <a:t>2.0</a:t>
            </a:r>
            <a:r>
              <a:rPr lang="zh-CN" altLang="en-US" sz="2000" dirty="0" smtClean="0"/>
              <a:t>版本功能开发之中（通过切换代码分支），这些操作由于</a:t>
            </a:r>
            <a:r>
              <a:rPr lang="en-US" altLang="zh-CN" sz="2000" dirty="0" err="1" smtClean="0"/>
              <a:t>Git</a:t>
            </a:r>
            <a:r>
              <a:rPr lang="zh-CN" altLang="en-US" sz="2000" dirty="0" smtClean="0"/>
              <a:t>的分散属性，都不需要通过网络来连接到中央服务器进行，她甚至可以在飞机中完成这一切。当她完成所有工作，只需要向远程的代码库推送（</a:t>
            </a:r>
            <a:r>
              <a:rPr lang="en-US" altLang="zh-CN" sz="2000" dirty="0" smtClean="0"/>
              <a:t>Push</a:t>
            </a:r>
            <a:r>
              <a:rPr lang="zh-CN" altLang="en-US" sz="2000" dirty="0" smtClean="0"/>
              <a:t>）自己的修改即可。</a:t>
            </a:r>
            <a:endParaRPr lang="zh-CN" altLang="en-US" sz="2000" dirty="0"/>
          </a:p>
        </p:txBody>
      </p:sp>
      <p:pic>
        <p:nvPicPr>
          <p:cNvPr id="2050"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404664"/>
            <a:ext cx="2095500" cy="87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9592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保持同步 </a:t>
            </a:r>
            <a:r>
              <a:rPr lang="en-US" altLang="zh-CN" dirty="0" smtClean="0"/>
              <a:t>- </a:t>
            </a:r>
            <a:r>
              <a:rPr lang="en-US" altLang="zh-CN" dirty="0" err="1" smtClean="0"/>
              <a:t>git</a:t>
            </a:r>
            <a:r>
              <a:rPr lang="en-US" altLang="zh-CN" dirty="0" smtClean="0"/>
              <a:t> remote</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remote</a:t>
            </a:r>
          </a:p>
          <a:p>
            <a:r>
              <a:rPr lang="en-US" altLang="zh-CN" dirty="0" err="1" smtClean="0"/>
              <a:t>git</a:t>
            </a:r>
            <a:r>
              <a:rPr lang="en-US" altLang="zh-CN" dirty="0" smtClean="0"/>
              <a:t> remote –v</a:t>
            </a:r>
          </a:p>
          <a:p>
            <a:r>
              <a:rPr lang="en-US" altLang="zh-CN" dirty="0" err="1" smtClean="0"/>
              <a:t>git</a:t>
            </a:r>
            <a:r>
              <a:rPr lang="en-US" altLang="zh-CN" dirty="0" smtClean="0"/>
              <a:t> remote add &lt;name&gt; &lt;</a:t>
            </a:r>
            <a:r>
              <a:rPr lang="en-US" altLang="zh-CN" dirty="0" err="1" smtClean="0"/>
              <a:t>url</a:t>
            </a:r>
            <a:r>
              <a:rPr lang="en-US" altLang="zh-CN" dirty="0" smtClean="0"/>
              <a:t>&gt;</a:t>
            </a:r>
          </a:p>
          <a:p>
            <a:r>
              <a:rPr lang="en-US" altLang="zh-CN" dirty="0" err="1" smtClean="0"/>
              <a:t>git</a:t>
            </a:r>
            <a:r>
              <a:rPr lang="en-US" altLang="zh-CN" dirty="0" smtClean="0"/>
              <a:t> remote </a:t>
            </a:r>
            <a:r>
              <a:rPr lang="en-US" altLang="zh-CN" dirty="0" err="1" smtClean="0"/>
              <a:t>rm</a:t>
            </a:r>
            <a:r>
              <a:rPr lang="en-US" altLang="zh-CN" dirty="0" smtClean="0"/>
              <a:t> &lt;name&gt;</a:t>
            </a:r>
          </a:p>
          <a:p>
            <a:r>
              <a:rPr lang="en-US" altLang="zh-CN" dirty="0" err="1" smtClean="0"/>
              <a:t>git</a:t>
            </a:r>
            <a:r>
              <a:rPr lang="en-US" altLang="zh-CN" dirty="0" smtClean="0"/>
              <a:t> remote rename &lt;old-name&gt; &lt;new-name&gt;</a:t>
            </a:r>
          </a:p>
          <a:p>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640" y="1221010"/>
            <a:ext cx="11447998" cy="5664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78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6386"/>
                                        </p:tgtEl>
                                      </p:cBhvr>
                                    </p:animEffect>
                                    <p:set>
                                      <p:cBhvr>
                                        <p:cTn id="7" dur="1" fill="hold">
                                          <p:stCondLst>
                                            <p:cond delay="499"/>
                                          </p:stCondLst>
                                        </p:cTn>
                                        <p:tgtEl>
                                          <p:spTgt spid="163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保持同步 </a:t>
            </a:r>
            <a:r>
              <a:rPr lang="en-US" altLang="zh-CN" dirty="0" smtClean="0"/>
              <a:t>- </a:t>
            </a:r>
            <a:r>
              <a:rPr lang="en-US" altLang="zh-CN" dirty="0" err="1" smtClean="0"/>
              <a:t>git</a:t>
            </a:r>
            <a:r>
              <a:rPr lang="en-US" altLang="zh-CN" dirty="0" smtClean="0"/>
              <a:t> fetch</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fetch &lt;remote&gt;</a:t>
            </a:r>
          </a:p>
          <a:p>
            <a:r>
              <a:rPr lang="en-US" altLang="zh-CN" dirty="0" err="1" smtClean="0"/>
              <a:t>git</a:t>
            </a:r>
            <a:r>
              <a:rPr lang="en-US" altLang="zh-CN" dirty="0" smtClean="0"/>
              <a:t> fetch &lt;remote&gt; &lt;branch&gt;</a:t>
            </a:r>
          </a:p>
          <a:p>
            <a:endParaRPr lang="zh-CN" altLang="en-US" dirty="0"/>
          </a:p>
        </p:txBody>
      </p:sp>
    </p:spTree>
    <p:extLst>
      <p:ext uri="{BB962C8B-B14F-4D97-AF65-F5344CB8AC3E}">
        <p14:creationId xmlns:p14="http://schemas.microsoft.com/office/powerpoint/2010/main" val="6689171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保持同步 </a:t>
            </a:r>
            <a:r>
              <a:rPr lang="en-US" altLang="zh-CN" dirty="0" smtClean="0"/>
              <a:t>- </a:t>
            </a:r>
            <a:r>
              <a:rPr lang="en-US" altLang="zh-CN" dirty="0" err="1" smtClean="0"/>
              <a:t>git</a:t>
            </a:r>
            <a:r>
              <a:rPr lang="en-US" altLang="zh-CN" dirty="0" smtClean="0"/>
              <a:t> pull</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pull &lt;remote&gt;</a:t>
            </a:r>
          </a:p>
          <a:p>
            <a:r>
              <a:rPr lang="en-US" altLang="zh-CN" dirty="0" err="1" smtClean="0"/>
              <a:t>git</a:t>
            </a:r>
            <a:r>
              <a:rPr lang="en-US" altLang="zh-CN" dirty="0" smtClean="0"/>
              <a:t> pull --rebase &lt;remote&gt;</a:t>
            </a:r>
          </a:p>
          <a:p>
            <a:endParaRPr lang="zh-CN" alt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263" y="-747464"/>
            <a:ext cx="16736175" cy="8280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91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保持同步 </a:t>
            </a:r>
            <a:r>
              <a:rPr lang="en-US" altLang="zh-CN" dirty="0" smtClean="0"/>
              <a:t>- </a:t>
            </a:r>
            <a:r>
              <a:rPr lang="en-US" altLang="zh-CN" dirty="0" err="1" smtClean="0"/>
              <a:t>git</a:t>
            </a:r>
            <a:r>
              <a:rPr lang="en-US" altLang="zh-CN" dirty="0" smtClean="0"/>
              <a:t> push</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push &lt;remote&gt; &lt;branch&gt;</a:t>
            </a:r>
          </a:p>
          <a:p>
            <a:r>
              <a:rPr lang="en-US" altLang="zh-CN" dirty="0" err="1" smtClean="0"/>
              <a:t>git</a:t>
            </a:r>
            <a:r>
              <a:rPr lang="en-US" altLang="zh-CN" dirty="0" smtClean="0"/>
              <a:t> push &lt;remote&gt; --force</a:t>
            </a:r>
          </a:p>
          <a:p>
            <a:r>
              <a:rPr lang="en-US" altLang="zh-CN" dirty="0" err="1" smtClean="0"/>
              <a:t>git</a:t>
            </a:r>
            <a:r>
              <a:rPr lang="en-US" altLang="zh-CN" dirty="0" smtClean="0"/>
              <a:t> push &lt;remote&gt; --all</a:t>
            </a:r>
          </a:p>
          <a:p>
            <a:r>
              <a:rPr lang="en-US" altLang="zh-CN" dirty="0" err="1"/>
              <a:t>git</a:t>
            </a:r>
            <a:r>
              <a:rPr lang="en-US" altLang="zh-CN" dirty="0"/>
              <a:t> push &lt;remote&gt; --tags</a:t>
            </a:r>
            <a:endParaRPr lang="zh-CN" altLang="en-US" dirty="0"/>
          </a:p>
        </p:txBody>
      </p:sp>
    </p:spTree>
    <p:extLst>
      <p:ext uri="{BB962C8B-B14F-4D97-AF65-F5344CB8AC3E}">
        <p14:creationId xmlns:p14="http://schemas.microsoft.com/office/powerpoint/2010/main" val="2900296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使用分支 </a:t>
            </a:r>
            <a:r>
              <a:rPr lang="en-US" altLang="zh-CN" dirty="0" smtClean="0"/>
              <a:t>- </a:t>
            </a:r>
            <a:r>
              <a:rPr lang="en-US" altLang="zh-CN" dirty="0" err="1" smtClean="0"/>
              <a:t>git</a:t>
            </a:r>
            <a:r>
              <a:rPr lang="en-US" altLang="zh-CN" dirty="0" smtClean="0"/>
              <a:t> branch</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branch</a:t>
            </a:r>
          </a:p>
          <a:p>
            <a:r>
              <a:rPr lang="en-US" altLang="zh-CN" dirty="0" err="1" smtClean="0"/>
              <a:t>git</a:t>
            </a:r>
            <a:r>
              <a:rPr lang="en-US" altLang="zh-CN" dirty="0" smtClean="0"/>
              <a:t> branch &lt;branch&gt;</a:t>
            </a:r>
          </a:p>
          <a:p>
            <a:r>
              <a:rPr lang="en-US" altLang="zh-CN" dirty="0" err="1" smtClean="0"/>
              <a:t>git</a:t>
            </a:r>
            <a:r>
              <a:rPr lang="en-US" altLang="zh-CN" dirty="0" smtClean="0"/>
              <a:t> branch -d &lt;branch&gt;</a:t>
            </a:r>
          </a:p>
          <a:p>
            <a:r>
              <a:rPr lang="en-US" altLang="zh-CN" dirty="0" err="1" smtClean="0"/>
              <a:t>git</a:t>
            </a:r>
            <a:r>
              <a:rPr lang="en-US" altLang="zh-CN" dirty="0" smtClean="0"/>
              <a:t> branch -D &lt;branch&gt;</a:t>
            </a:r>
          </a:p>
          <a:p>
            <a:r>
              <a:rPr lang="en-US" altLang="zh-CN" dirty="0" err="1" smtClean="0"/>
              <a:t>git</a:t>
            </a:r>
            <a:r>
              <a:rPr lang="en-US" altLang="zh-CN" dirty="0" smtClean="0"/>
              <a:t> branch -m &lt;branch&gt;</a:t>
            </a:r>
            <a:endParaRPr lang="zh-CN" altLang="en-US" dirty="0"/>
          </a:p>
        </p:txBody>
      </p:sp>
    </p:spTree>
    <p:extLst>
      <p:ext uri="{BB962C8B-B14F-4D97-AF65-F5344CB8AC3E}">
        <p14:creationId xmlns:p14="http://schemas.microsoft.com/office/powerpoint/2010/main" val="31932657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使用分支 </a:t>
            </a:r>
            <a:r>
              <a:rPr lang="en-US" altLang="zh-CN" dirty="0" smtClean="0"/>
              <a:t>- </a:t>
            </a:r>
            <a:r>
              <a:rPr lang="en-US" altLang="zh-CN" dirty="0" err="1" smtClean="0"/>
              <a:t>git</a:t>
            </a:r>
            <a:r>
              <a:rPr lang="en-US" altLang="zh-CN" dirty="0" smtClean="0"/>
              <a:t> checkout</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checkout &lt;existing-branch&gt;</a:t>
            </a:r>
          </a:p>
          <a:p>
            <a:r>
              <a:rPr lang="en-US" altLang="zh-CN" dirty="0" err="1" smtClean="0"/>
              <a:t>git</a:t>
            </a:r>
            <a:r>
              <a:rPr lang="en-US" altLang="zh-CN" dirty="0" smtClean="0"/>
              <a:t> checkout -b &lt;new-branch&gt;</a:t>
            </a:r>
          </a:p>
          <a:p>
            <a:r>
              <a:rPr lang="en-US" altLang="zh-CN" dirty="0" err="1" smtClean="0"/>
              <a:t>git</a:t>
            </a:r>
            <a:r>
              <a:rPr lang="en-US" altLang="zh-CN" dirty="0" smtClean="0"/>
              <a:t> checkout -b &lt;new-branch&gt; &lt;existing-branch&gt;</a:t>
            </a:r>
            <a:endParaRPr lang="zh-CN" altLang="en-US" dirty="0"/>
          </a:p>
        </p:txBody>
      </p:sp>
    </p:spTree>
    <p:extLst>
      <p:ext uri="{BB962C8B-B14F-4D97-AF65-F5344CB8AC3E}">
        <p14:creationId xmlns:p14="http://schemas.microsoft.com/office/powerpoint/2010/main" val="40208334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使用分支 </a:t>
            </a:r>
            <a:r>
              <a:rPr lang="en-US" altLang="zh-CN" dirty="0"/>
              <a:t>- </a:t>
            </a:r>
            <a:r>
              <a:rPr lang="en-US" altLang="zh-CN" dirty="0" err="1"/>
              <a:t>git</a:t>
            </a:r>
            <a:r>
              <a:rPr lang="en-US" altLang="zh-CN" dirty="0"/>
              <a:t> checkout - </a:t>
            </a:r>
            <a:r>
              <a:rPr lang="zh-CN" altLang="en-US" dirty="0"/>
              <a:t>分离的</a:t>
            </a:r>
            <a:r>
              <a:rPr lang="en-US" altLang="zh-CN" b="1" dirty="0"/>
              <a:t>HEAD</a:t>
            </a:r>
            <a:endParaRPr lang="zh-CN" altLang="en-US" b="1"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1412776"/>
            <a:ext cx="4327110" cy="53317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96405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使用分支 </a:t>
            </a:r>
            <a:r>
              <a:rPr lang="en-US" altLang="zh-CN" dirty="0"/>
              <a:t>- </a:t>
            </a:r>
            <a:r>
              <a:rPr lang="en-US" altLang="zh-CN" dirty="0" err="1"/>
              <a:t>git</a:t>
            </a:r>
            <a:r>
              <a:rPr lang="en-US" altLang="zh-CN" dirty="0"/>
              <a:t> checkout - </a:t>
            </a:r>
            <a:r>
              <a:rPr lang="zh-CN" altLang="en-US" dirty="0"/>
              <a:t>分离的</a:t>
            </a:r>
            <a:r>
              <a:rPr lang="en-US" altLang="zh-CN" b="1" dirty="0"/>
              <a:t>HEAD</a:t>
            </a:r>
            <a:endParaRPr lang="zh-CN" altLang="en-US" b="1"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96752"/>
            <a:ext cx="6364232" cy="5571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27435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使用分支 </a:t>
            </a:r>
            <a:r>
              <a:rPr lang="en-US" altLang="zh-CN" dirty="0" smtClean="0"/>
              <a:t>- </a:t>
            </a:r>
            <a:r>
              <a:rPr lang="en-US" altLang="zh-CN" dirty="0" err="1" smtClean="0"/>
              <a:t>git</a:t>
            </a:r>
            <a:r>
              <a:rPr lang="en-US" altLang="zh-CN" dirty="0" smtClean="0"/>
              <a:t> merge</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merge &lt;branch&gt;</a:t>
            </a:r>
          </a:p>
          <a:p>
            <a:r>
              <a:rPr lang="en-US" altLang="zh-CN" dirty="0" err="1" smtClean="0"/>
              <a:t>git</a:t>
            </a:r>
            <a:r>
              <a:rPr lang="en-US" altLang="zh-CN" dirty="0" smtClean="0"/>
              <a:t> merge --no-</a:t>
            </a:r>
            <a:r>
              <a:rPr lang="en-US" altLang="zh-CN" dirty="0" err="1" smtClean="0"/>
              <a:t>ff</a:t>
            </a:r>
            <a:r>
              <a:rPr lang="en-US" altLang="zh-CN" dirty="0" smtClean="0"/>
              <a:t> &lt;branch&gt;</a:t>
            </a:r>
          </a:p>
          <a:p>
            <a:endParaRPr lang="zh-CN" altLang="en-US" dirty="0"/>
          </a:p>
        </p:txBody>
      </p:sp>
    </p:spTree>
    <p:extLst>
      <p:ext uri="{BB962C8B-B14F-4D97-AF65-F5344CB8AC3E}">
        <p14:creationId xmlns:p14="http://schemas.microsoft.com/office/powerpoint/2010/main" val="36360546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71800" y="2492896"/>
            <a:ext cx="8229600" cy="1143000"/>
          </a:xfrm>
        </p:spPr>
        <p:txBody>
          <a:bodyPr/>
          <a:lstStyle/>
          <a:p>
            <a:r>
              <a:rPr lang="zh-CN" altLang="en-US" dirty="0" smtClean="0"/>
              <a:t>快速向前合并</a:t>
            </a: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0"/>
            <a:ext cx="4392488" cy="6880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81908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Git</a:t>
            </a:r>
            <a:r>
              <a:rPr lang="zh-CN" altLang="en-US" dirty="0" smtClean="0"/>
              <a:t>的缺点</a:t>
            </a:r>
            <a:endParaRPr lang="zh-CN" altLang="en-US" dirty="0"/>
          </a:p>
        </p:txBody>
      </p:sp>
      <p:sp>
        <p:nvSpPr>
          <p:cNvPr id="3" name="内容占位符 2"/>
          <p:cNvSpPr>
            <a:spLocks noGrp="1"/>
          </p:cNvSpPr>
          <p:nvPr>
            <p:ph idx="1"/>
          </p:nvPr>
        </p:nvSpPr>
        <p:spPr/>
        <p:txBody>
          <a:bodyPr>
            <a:normAutofit fontScale="62500" lnSpcReduction="20000"/>
          </a:bodyPr>
          <a:lstStyle/>
          <a:p>
            <a:pPr>
              <a:lnSpc>
                <a:spcPct val="120000"/>
              </a:lnSpc>
            </a:pPr>
            <a:r>
              <a:rPr lang="zh-CN" altLang="en-US" dirty="0"/>
              <a:t>对于</a:t>
            </a:r>
            <a:r>
              <a:rPr lang="en-US" altLang="zh-CN" dirty="0" err="1"/>
              <a:t>Git</a:t>
            </a:r>
            <a:r>
              <a:rPr lang="zh-CN" altLang="en-US" dirty="0"/>
              <a:t>的一个常见批评是它非常难以掌握。</a:t>
            </a:r>
            <a:r>
              <a:rPr lang="en-US" altLang="zh-CN" dirty="0" err="1"/>
              <a:t>Git</a:t>
            </a:r>
            <a:r>
              <a:rPr lang="zh-CN" altLang="en-US" dirty="0"/>
              <a:t>中的某些术语对刚上手的朋友或者是使用其他系统的朋友可能会比较陌生，比如说，</a:t>
            </a:r>
            <a:r>
              <a:rPr lang="en-US" altLang="zh-CN" dirty="0"/>
              <a:t>revert</a:t>
            </a:r>
            <a:r>
              <a:rPr lang="zh-CN" altLang="en-US" dirty="0"/>
              <a:t>这个命令在</a:t>
            </a:r>
            <a:r>
              <a:rPr lang="en-US" altLang="zh-CN" dirty="0" err="1"/>
              <a:t>Git</a:t>
            </a:r>
            <a:r>
              <a:rPr lang="zh-CN" altLang="en-US" dirty="0"/>
              <a:t>中和在</a:t>
            </a:r>
            <a:r>
              <a:rPr lang="en-US" altLang="zh-CN" dirty="0"/>
              <a:t>SVN</a:t>
            </a:r>
            <a:r>
              <a:rPr lang="zh-CN" altLang="en-US" dirty="0"/>
              <a:t>或者</a:t>
            </a:r>
            <a:r>
              <a:rPr lang="en-US" altLang="zh-CN" dirty="0"/>
              <a:t>CVS</a:t>
            </a:r>
            <a:r>
              <a:rPr lang="zh-CN" altLang="en-US" dirty="0"/>
              <a:t>中具有不同的含义。不过尽管如此，</a:t>
            </a:r>
            <a:r>
              <a:rPr lang="en-US" altLang="zh-CN" dirty="0" err="1"/>
              <a:t>Git</a:t>
            </a:r>
            <a:r>
              <a:rPr lang="zh-CN" altLang="en-US" dirty="0"/>
              <a:t>依然向用户提供了非常强大的功能。学习掌握这些功能也许会花一些时间，但是一旦你学会了这些技能，它们会帮助你大大提高团队的开发效率。</a:t>
            </a:r>
          </a:p>
          <a:p>
            <a:pPr>
              <a:lnSpc>
                <a:spcPct val="120000"/>
              </a:lnSpc>
            </a:pPr>
            <a:r>
              <a:rPr lang="zh-CN" altLang="en-US" dirty="0"/>
              <a:t>对于曾经使用非分散式版本管理的团队来说，保存代码的中央服务器可能是他们所不想舍去的。不过，虽然</a:t>
            </a:r>
            <a:r>
              <a:rPr lang="en-US" altLang="zh-CN" dirty="0" err="1"/>
              <a:t>Git</a:t>
            </a:r>
            <a:r>
              <a:rPr lang="zh-CN" altLang="en-US" dirty="0"/>
              <a:t>的确是分散式的架构设计，但是你依然可以设立一个“官方”的代码库来强制保存所有的修改。使用</a:t>
            </a:r>
            <a:r>
              <a:rPr lang="en-US" altLang="zh-CN" dirty="0" err="1"/>
              <a:t>Git</a:t>
            </a:r>
            <a:r>
              <a:rPr lang="zh-CN" altLang="en-US" dirty="0"/>
              <a:t>时，由于所有的开发者都拥有完整的代码库拷贝，所以他们的工作不会被中央服务器的性能甚至有无左右。即便他们下线或者在外，他们依然可以随时查看代码库的修改历史。得益于</a:t>
            </a:r>
            <a:r>
              <a:rPr lang="en-US" altLang="zh-CN" dirty="0" err="1"/>
              <a:t>Git</a:t>
            </a:r>
            <a:r>
              <a:rPr lang="zh-CN" altLang="en-US" dirty="0"/>
              <a:t>的分散式特性，你可以保持自己原有的工作方式但得到</a:t>
            </a:r>
            <a:r>
              <a:rPr lang="en-US" altLang="zh-CN" dirty="0" err="1"/>
              <a:t>Git</a:t>
            </a:r>
            <a:r>
              <a:rPr lang="zh-CN" altLang="en-US" dirty="0"/>
              <a:t>带来的额外好处，有时候你甚至会发现自己不曾意识到有些事居然还可以这样干。</a:t>
            </a:r>
          </a:p>
          <a:p>
            <a:endParaRPr lang="zh-CN" altLang="en-US" dirty="0"/>
          </a:p>
        </p:txBody>
      </p:sp>
    </p:spTree>
    <p:extLst>
      <p:ext uri="{BB962C8B-B14F-4D97-AF65-F5344CB8AC3E}">
        <p14:creationId xmlns:p14="http://schemas.microsoft.com/office/powerpoint/2010/main" val="31092996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99792" y="2708920"/>
            <a:ext cx="8229600" cy="1143000"/>
          </a:xfrm>
        </p:spPr>
        <p:txBody>
          <a:bodyPr/>
          <a:lstStyle/>
          <a:p>
            <a:r>
              <a:rPr lang="zh-CN" altLang="en-US" dirty="0" smtClean="0"/>
              <a:t>三路合并</a:t>
            </a:r>
            <a:endParaRPr lang="zh-CN"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427984" cy="67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95499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图解</a:t>
            </a:r>
            <a:r>
              <a:rPr lang="en-US" altLang="zh-CN" dirty="0" err="1"/>
              <a:t>Git</a:t>
            </a:r>
            <a:r>
              <a:rPr lang="zh-CN" altLang="en-US" dirty="0"/>
              <a:t>命令</a:t>
            </a:r>
          </a:p>
        </p:txBody>
      </p:sp>
      <p:sp>
        <p:nvSpPr>
          <p:cNvPr id="3" name="副标题 2"/>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0276212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基本用法</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72816"/>
            <a:ext cx="8208912" cy="3757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5996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基本用法</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976438"/>
            <a:ext cx="811530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33554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约定</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500188"/>
            <a:ext cx="8105775"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6809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43408"/>
            <a:ext cx="8229600" cy="1143000"/>
          </a:xfrm>
        </p:spPr>
        <p:txBody>
          <a:bodyPr>
            <a:normAutofit/>
          </a:bodyPr>
          <a:lstStyle/>
          <a:p>
            <a:r>
              <a:rPr lang="zh-CN" altLang="en-US" dirty="0" smtClean="0"/>
              <a:t>命令详解 </a:t>
            </a:r>
            <a:r>
              <a:rPr lang="en-US" altLang="zh-CN" dirty="0"/>
              <a:t>- Commit</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556792"/>
            <a:ext cx="7381875" cy="348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762719"/>
            <a:ext cx="8210550" cy="576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462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命令详解 </a:t>
            </a:r>
            <a:r>
              <a:rPr lang="en-US" altLang="zh-CN" dirty="0"/>
              <a:t>- Commit</a:t>
            </a:r>
            <a:endParaRPr lang="zh-CN" altLang="en-US" dirty="0"/>
          </a:p>
        </p:txBody>
      </p:sp>
      <p:sp>
        <p:nvSpPr>
          <p:cNvPr id="4" name="AutoShape 2" descr="enter image description he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14463"/>
            <a:ext cx="67056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1324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命令详解 </a:t>
            </a:r>
            <a:r>
              <a:rPr lang="en-US" altLang="zh-CN" dirty="0"/>
              <a:t>- Checkout</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1362075"/>
            <a:ext cx="66484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7492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命令详解 </a:t>
            </a:r>
            <a:r>
              <a:rPr lang="en-US" altLang="zh-CN" dirty="0"/>
              <a:t>- Checkout</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8" y="1390650"/>
            <a:ext cx="6753225" cy="407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55166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命令详解 </a:t>
            </a:r>
            <a:r>
              <a:rPr lang="en-US" altLang="zh-CN" dirty="0"/>
              <a:t>- Checkout</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438275"/>
            <a:ext cx="651510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7103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快速入门</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err="1"/>
              <a:t>g</a:t>
            </a:r>
            <a:r>
              <a:rPr lang="en-US" altLang="zh-CN" dirty="0" err="1" smtClean="0"/>
              <a:t>it</a:t>
            </a:r>
            <a:r>
              <a:rPr lang="en-US" altLang="zh-CN" dirty="0" smtClean="0"/>
              <a:t> clone</a:t>
            </a:r>
          </a:p>
          <a:p>
            <a:r>
              <a:rPr lang="en-US" altLang="zh-CN" dirty="0" err="1" smtClean="0"/>
              <a:t>git</a:t>
            </a:r>
            <a:r>
              <a:rPr lang="en-US" altLang="zh-CN" dirty="0" smtClean="0"/>
              <a:t> </a:t>
            </a:r>
            <a:r>
              <a:rPr lang="en-US" altLang="zh-CN" dirty="0" err="1" smtClean="0"/>
              <a:t>init</a:t>
            </a:r>
            <a:endParaRPr lang="en-US" altLang="zh-CN" dirty="0" smtClean="0"/>
          </a:p>
          <a:p>
            <a:r>
              <a:rPr lang="zh-CN" altLang="en-US" dirty="0" smtClean="0"/>
              <a:t>工作流</a:t>
            </a:r>
            <a:endParaRPr lang="en-US" altLang="zh-CN" dirty="0" smtClean="0"/>
          </a:p>
          <a:p>
            <a:pPr lvl="1"/>
            <a:r>
              <a:rPr lang="zh-CN" altLang="en-US" sz="2200" dirty="0" smtClean="0"/>
              <a:t>你的本地仓库由 </a:t>
            </a:r>
            <a:r>
              <a:rPr lang="en-US" altLang="zh-CN" sz="2200" dirty="0" err="1" smtClean="0"/>
              <a:t>git</a:t>
            </a:r>
            <a:r>
              <a:rPr lang="en-US" altLang="zh-CN" sz="2200" dirty="0" smtClean="0"/>
              <a:t> </a:t>
            </a:r>
            <a:r>
              <a:rPr lang="zh-CN" altLang="en-US" sz="2200" dirty="0" smtClean="0"/>
              <a:t>维护的三棵“树”组成。第一个是你的 工作目录，它持有实际文件；第二个是 缓存区</a:t>
            </a:r>
            <a:r>
              <a:rPr lang="en-US" altLang="zh-CN" sz="2200" dirty="0" smtClean="0"/>
              <a:t>(Index)</a:t>
            </a:r>
            <a:r>
              <a:rPr lang="zh-CN" altLang="en-US" sz="2200" dirty="0" smtClean="0"/>
              <a:t>，它像个缓存区域，临时保存你的改动；最后是 </a:t>
            </a:r>
            <a:r>
              <a:rPr lang="en-US" altLang="zh-CN" sz="2200" dirty="0" smtClean="0"/>
              <a:t>HEAD</a:t>
            </a:r>
            <a:r>
              <a:rPr lang="zh-CN" altLang="en-US" sz="2200" dirty="0" smtClean="0"/>
              <a:t>，指向你最近一次提交后的结果。 </a:t>
            </a:r>
            <a:endParaRPr lang="en-US" altLang="zh-CN" dirty="0" smtClean="0"/>
          </a:p>
          <a:p>
            <a:r>
              <a:rPr lang="en-US" altLang="zh-CN" dirty="0" err="1" smtClean="0"/>
              <a:t>git</a:t>
            </a:r>
            <a:r>
              <a:rPr lang="en-US" altLang="zh-CN" dirty="0" smtClean="0"/>
              <a:t> commit</a:t>
            </a:r>
          </a:p>
          <a:p>
            <a:r>
              <a:rPr lang="en-US" altLang="zh-CN" dirty="0" err="1"/>
              <a:t>g</a:t>
            </a:r>
            <a:r>
              <a:rPr lang="en-US" altLang="zh-CN" dirty="0" err="1" smtClean="0"/>
              <a:t>it</a:t>
            </a:r>
            <a:r>
              <a:rPr lang="en-US" altLang="zh-CN" dirty="0" smtClean="0"/>
              <a:t> push</a:t>
            </a:r>
          </a:p>
          <a:p>
            <a:r>
              <a:rPr lang="en-US" altLang="zh-CN" dirty="0" err="1" smtClean="0"/>
              <a:t>git</a:t>
            </a:r>
            <a:r>
              <a:rPr lang="en-US" altLang="zh-CN" dirty="0" smtClean="0"/>
              <a:t> remote</a:t>
            </a:r>
          </a:p>
        </p:txBody>
      </p:sp>
      <p:pic>
        <p:nvPicPr>
          <p:cNvPr id="4098"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87424"/>
            <a:ext cx="85725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03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4098"/>
                                        </p:tgtEl>
                                      </p:cBhvr>
                                    </p:animEffect>
                                    <p:set>
                                      <p:cBhvr>
                                        <p:cTn id="11"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HEAD</a:t>
            </a:r>
            <a:r>
              <a:rPr lang="zh-CN" altLang="en-US" sz="3600" dirty="0"/>
              <a:t>标识处于分离状态时的提交操作</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447800"/>
            <a:ext cx="646747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1201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HEAD</a:t>
            </a:r>
            <a:r>
              <a:rPr lang="zh-CN" altLang="en-US" sz="3600" dirty="0"/>
              <a:t>标识处于分离状态时的提交操作</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088" y="1438275"/>
            <a:ext cx="6219825"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23091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HEAD</a:t>
            </a:r>
            <a:r>
              <a:rPr lang="zh-CN" altLang="en-US" sz="3600" dirty="0"/>
              <a:t>标识处于分离状态时的提交操作</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143000"/>
            <a:ext cx="7239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42923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命令详解 </a:t>
            </a:r>
            <a:r>
              <a:rPr lang="en-US" altLang="zh-CN" dirty="0"/>
              <a:t>- Reset</a:t>
            </a:r>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1323975"/>
            <a:ext cx="682942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78854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命令详解 </a:t>
            </a:r>
            <a:r>
              <a:rPr lang="en-US" altLang="zh-CN" dirty="0"/>
              <a:t>- Reset</a:t>
            </a:r>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04925"/>
            <a:ext cx="7010400"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31082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命令详解 </a:t>
            </a:r>
            <a:r>
              <a:rPr lang="en-US" altLang="zh-CN" dirty="0"/>
              <a:t>- Reset</a:t>
            </a: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452563"/>
            <a:ext cx="6438900"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4336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命令详解 </a:t>
            </a:r>
            <a:r>
              <a:rPr lang="en-US" altLang="zh-CN" dirty="0"/>
              <a:t>- Merge</a:t>
            </a:r>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213" y="1479773"/>
            <a:ext cx="6505575"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49990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命令详解 </a:t>
            </a:r>
            <a:r>
              <a:rPr lang="en-US" altLang="zh-CN" dirty="0"/>
              <a:t>- Merge</a:t>
            </a: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1271588"/>
            <a:ext cx="7696200" cy="431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44469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命令详解 </a:t>
            </a:r>
            <a:r>
              <a:rPr lang="en-US" altLang="zh-CN" dirty="0"/>
              <a:t>- Cherry Pick</a:t>
            </a:r>
            <a:endParaRPr lang="zh-CN"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1452563"/>
            <a:ext cx="7439025"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85107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常见工作流比较</a:t>
            </a:r>
            <a:endParaRPr lang="zh-CN" altLang="en-US" dirty="0"/>
          </a:p>
        </p:txBody>
      </p:sp>
      <p:sp>
        <p:nvSpPr>
          <p:cNvPr id="3" name="内容占位符 2"/>
          <p:cNvSpPr>
            <a:spLocks noGrp="1"/>
          </p:cNvSpPr>
          <p:nvPr>
            <p:ph idx="1"/>
          </p:nvPr>
        </p:nvSpPr>
        <p:spPr/>
        <p:txBody>
          <a:bodyPr/>
          <a:lstStyle/>
          <a:p>
            <a:r>
              <a:rPr lang="zh-CN" altLang="en-US" dirty="0" smtClean="0">
                <a:hlinkClick r:id="rId2" action="ppaction://hlinksldjump"/>
              </a:rPr>
              <a:t>中心化的工作流</a:t>
            </a:r>
            <a:endParaRPr lang="zh-CN" altLang="en-US" dirty="0" smtClean="0"/>
          </a:p>
          <a:p>
            <a:r>
              <a:rPr lang="zh-CN" altLang="en-US" dirty="0" smtClean="0">
                <a:hlinkClick r:id="rId3" action="ppaction://hlinksldjump"/>
              </a:rPr>
              <a:t>基于功能分支的工作流</a:t>
            </a:r>
            <a:endParaRPr lang="zh-CN" altLang="en-US" dirty="0" smtClean="0"/>
          </a:p>
          <a:p>
            <a:r>
              <a:rPr lang="en-US" altLang="zh-CN" dirty="0" err="1" smtClean="0">
                <a:hlinkClick r:id="rId4" action="ppaction://hlinksldjump"/>
              </a:rPr>
              <a:t>Gitflow</a:t>
            </a:r>
            <a:r>
              <a:rPr lang="zh-CN" altLang="en-US" dirty="0" smtClean="0">
                <a:hlinkClick r:id="rId4" action="ppaction://hlinksldjump"/>
              </a:rPr>
              <a:t>工作流</a:t>
            </a:r>
            <a:endParaRPr lang="zh-CN" altLang="en-US" dirty="0" smtClean="0"/>
          </a:p>
          <a:p>
            <a:r>
              <a:rPr lang="en-US" altLang="zh-CN" dirty="0" smtClean="0">
                <a:hlinkClick r:id="rId5" action="ppaction://hlinksldjump"/>
              </a:rPr>
              <a:t>Fork</a:t>
            </a:r>
            <a:r>
              <a:rPr lang="zh-CN" altLang="en-US" dirty="0" smtClean="0">
                <a:hlinkClick r:id="rId5" action="ppaction://hlinksldjump"/>
              </a:rPr>
              <a:t>工作流</a:t>
            </a:r>
            <a:endParaRPr lang="zh-CN" altLang="en-US" dirty="0"/>
          </a:p>
        </p:txBody>
      </p:sp>
    </p:spTree>
    <p:extLst>
      <p:ext uri="{BB962C8B-B14F-4D97-AF65-F5344CB8AC3E}">
        <p14:creationId xmlns:p14="http://schemas.microsoft.com/office/powerpoint/2010/main" val="679886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创建代码仓库 </a:t>
            </a:r>
            <a:r>
              <a:rPr lang="en-US" altLang="zh-CN" dirty="0" smtClean="0"/>
              <a:t>- </a:t>
            </a:r>
            <a:r>
              <a:rPr lang="en-US" altLang="zh-CN" b="1" dirty="0" err="1" smtClean="0"/>
              <a:t>git</a:t>
            </a:r>
            <a:r>
              <a:rPr lang="en-US" altLang="zh-CN" b="1" dirty="0" smtClean="0"/>
              <a:t> </a:t>
            </a:r>
            <a:r>
              <a:rPr lang="en-US" altLang="zh-CN" b="1" dirty="0" err="1" smtClean="0"/>
              <a:t>init</a:t>
            </a:r>
            <a:endParaRPr lang="zh-CN" altLang="en-US" b="1" dirty="0"/>
          </a:p>
        </p:txBody>
      </p:sp>
      <p:sp>
        <p:nvSpPr>
          <p:cNvPr id="3" name="内容占位符 2"/>
          <p:cNvSpPr>
            <a:spLocks noGrp="1"/>
          </p:cNvSpPr>
          <p:nvPr>
            <p:ph idx="1"/>
          </p:nvPr>
        </p:nvSpPr>
        <p:spPr/>
        <p:txBody>
          <a:bodyPr/>
          <a:lstStyle/>
          <a:p>
            <a:r>
              <a:rPr lang="en-US" altLang="zh-CN" dirty="0" err="1" smtClean="0"/>
              <a:t>git</a:t>
            </a:r>
            <a:r>
              <a:rPr lang="en-US" altLang="zh-CN" dirty="0" smtClean="0"/>
              <a:t> </a:t>
            </a:r>
            <a:r>
              <a:rPr lang="en-US" altLang="zh-CN" dirty="0" err="1" smtClean="0"/>
              <a:t>init</a:t>
            </a:r>
            <a:endParaRPr lang="en-US" altLang="zh-CN" dirty="0" smtClean="0"/>
          </a:p>
          <a:p>
            <a:r>
              <a:rPr lang="en-US" altLang="zh-CN" dirty="0" err="1" smtClean="0"/>
              <a:t>git</a:t>
            </a:r>
            <a:r>
              <a:rPr lang="en-US" altLang="zh-CN" dirty="0" smtClean="0"/>
              <a:t> </a:t>
            </a:r>
            <a:r>
              <a:rPr lang="en-US" altLang="zh-CN" dirty="0" err="1" smtClean="0"/>
              <a:t>init</a:t>
            </a:r>
            <a:r>
              <a:rPr lang="en-US" altLang="zh-CN" dirty="0" smtClean="0"/>
              <a:t> &lt;directory&gt;</a:t>
            </a:r>
          </a:p>
          <a:p>
            <a:r>
              <a:rPr lang="en-US" altLang="zh-CN" dirty="0" err="1" smtClean="0"/>
              <a:t>git</a:t>
            </a:r>
            <a:r>
              <a:rPr lang="en-US" altLang="zh-CN" dirty="0" smtClean="0"/>
              <a:t> </a:t>
            </a:r>
            <a:r>
              <a:rPr lang="en-US" altLang="zh-CN" dirty="0" err="1" smtClean="0"/>
              <a:t>init</a:t>
            </a:r>
            <a:r>
              <a:rPr lang="en-US" altLang="zh-CN" dirty="0" smtClean="0"/>
              <a:t> --bare &lt;directory&gt;</a:t>
            </a:r>
          </a:p>
          <a:p>
            <a:r>
              <a:rPr lang="zh-CN" altLang="en-US" b="1" dirty="0"/>
              <a:t>裸仓库</a:t>
            </a:r>
          </a:p>
          <a:p>
            <a:endParaRPr lang="zh-CN" altLang="en-US" dirty="0"/>
          </a:p>
        </p:txBody>
      </p:sp>
      <p:sp>
        <p:nvSpPr>
          <p:cNvPr id="4" name="AutoShape 2" descr="https://camo.githubusercontent.com/cdcd69caa933bc0b68ab8beaa42d712364a148a7/68747470733a2f2f7777772e61746c61737369616e2e636f6d2f6769742f696d616765732f7475746f7269616c732f67657474696e672d737461727465642f73657474696e672d75702d612d7265706f7369746f72792f30312e73766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s://camo.githubusercontent.com/cdcd69caa933bc0b68ab8beaa42d712364a148a7/68747470733a2f2f7777772e61746c61737369616e2e636f6d2f6769742f696d616765732f7475746f7269616c732f67657474696e672d737461727465642f73657474696e672d75702d612d7265706f7369746f72792f30312e737667"/>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3717032"/>
            <a:ext cx="4124014" cy="2880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25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常见工作流比较 </a:t>
            </a:r>
            <a:r>
              <a:rPr lang="en-US" altLang="zh-CN" dirty="0" smtClean="0"/>
              <a:t>-</a:t>
            </a:r>
            <a:r>
              <a:rPr lang="zh-CN" altLang="en-US" dirty="0" smtClean="0"/>
              <a:t>中心化的工作流</a:t>
            </a:r>
            <a:endParaRPr lang="zh-CN" altLang="en-US" dirty="0"/>
          </a:p>
        </p:txBody>
      </p:sp>
      <p:sp>
        <p:nvSpPr>
          <p:cNvPr id="3" name="内容占位符 2"/>
          <p:cNvSpPr>
            <a:spLocks noGrp="1"/>
          </p:cNvSpPr>
          <p:nvPr>
            <p:ph idx="1"/>
          </p:nvPr>
        </p:nvSpPr>
        <p:spPr/>
        <p:txBody>
          <a:bodyPr/>
          <a:lstStyle/>
          <a:p>
            <a:endParaRPr lang="zh-CN" altLang="en-US"/>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624" y="1276084"/>
            <a:ext cx="11252425" cy="5567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5915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一人初始化了中央仓库</a:t>
            </a:r>
            <a:endParaRPr lang="zh-CN" altLang="en-US" dirty="0"/>
          </a:p>
        </p:txBody>
      </p:sp>
      <p:sp>
        <p:nvSpPr>
          <p:cNvPr id="3" name="内容占位符 2"/>
          <p:cNvSpPr>
            <a:spLocks noGrp="1"/>
          </p:cNvSpPr>
          <p:nvPr>
            <p:ph idx="1"/>
          </p:nvPr>
        </p:nvSpPr>
        <p:spPr/>
        <p:txBody>
          <a:bodyPr/>
          <a:lstStyle/>
          <a:p>
            <a:r>
              <a:rPr lang="zh-CN" altLang="en-US" sz="2000" dirty="0"/>
              <a:t>首先，需要有人在服务器上创建中央仓库。如果这是一个新项目，你可以初始化一个空的仓库。不然，你需要导入一个已经存在的</a:t>
            </a:r>
            <a:r>
              <a:rPr lang="en-US" altLang="zh-CN" sz="2000" dirty="0" err="1"/>
              <a:t>Git</a:t>
            </a:r>
            <a:r>
              <a:rPr lang="zh-CN" altLang="en-US" sz="2000" dirty="0"/>
              <a:t>或</a:t>
            </a:r>
            <a:r>
              <a:rPr lang="en-US" altLang="zh-CN" sz="2000" dirty="0"/>
              <a:t>SVN</a:t>
            </a:r>
            <a:r>
              <a:rPr lang="zh-CN" altLang="en-US" sz="2000" dirty="0"/>
              <a:t>项目。</a:t>
            </a:r>
          </a:p>
          <a:p>
            <a:r>
              <a:rPr lang="zh-CN" altLang="en-US" sz="2000" dirty="0"/>
              <a:t>中央仓库应该永远是裸仓库</a:t>
            </a:r>
          </a:p>
          <a:p>
            <a:endParaRPr lang="zh-CN"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2636912"/>
            <a:ext cx="3714750" cy="404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页脚占位符 3"/>
          <p:cNvSpPr>
            <a:spLocks noGrp="1"/>
          </p:cNvSpPr>
          <p:nvPr>
            <p:ph type="ftr" sz="quarter" idx="11"/>
          </p:nvPr>
        </p:nvSpPr>
        <p:spPr>
          <a:xfrm>
            <a:off x="0" y="6492875"/>
            <a:ext cx="2895600" cy="365125"/>
          </a:xfrm>
        </p:spPr>
        <p:txBody>
          <a:bodyPr/>
          <a:lstStyle/>
          <a:p>
            <a:r>
              <a:rPr lang="zh-CN" altLang="en-US" dirty="0" smtClean="0"/>
              <a:t>常见工作流比较 </a:t>
            </a:r>
            <a:r>
              <a:rPr lang="en-US" altLang="zh-CN" dirty="0" smtClean="0"/>
              <a:t>-</a:t>
            </a:r>
            <a:r>
              <a:rPr lang="zh-CN" altLang="en-US" dirty="0" smtClean="0"/>
              <a:t>中心化的工作流</a:t>
            </a:r>
            <a:endParaRPr lang="zh-CN" altLang="en-US" dirty="0"/>
          </a:p>
        </p:txBody>
      </p:sp>
    </p:spTree>
    <p:extLst>
      <p:ext uri="{BB962C8B-B14F-4D97-AF65-F5344CB8AC3E}">
        <p14:creationId xmlns:p14="http://schemas.microsoft.com/office/powerpoint/2010/main" val="15104561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John</a:t>
            </a:r>
            <a:r>
              <a:rPr lang="zh-CN" altLang="en-US" dirty="0" smtClean="0"/>
              <a:t>在开发他的功能</a:t>
            </a:r>
            <a:endParaRPr lang="zh-CN" altLang="en-US" dirty="0"/>
          </a:p>
        </p:txBody>
      </p:sp>
      <p:sp>
        <p:nvSpPr>
          <p:cNvPr id="3" name="内容占位符 2"/>
          <p:cNvSpPr>
            <a:spLocks noGrp="1"/>
          </p:cNvSpPr>
          <p:nvPr>
            <p:ph idx="1"/>
          </p:nvPr>
        </p:nvSpPr>
        <p:spPr/>
        <p:txBody>
          <a:bodyPr>
            <a:normAutofit/>
          </a:bodyPr>
          <a:lstStyle/>
          <a:p>
            <a:r>
              <a:rPr lang="zh-CN" altLang="en-US" sz="2000" dirty="0" smtClean="0"/>
              <a:t>在他的本地仓库中，</a:t>
            </a:r>
            <a:r>
              <a:rPr lang="en-US" altLang="zh-CN" sz="2000" dirty="0" smtClean="0"/>
              <a:t>John</a:t>
            </a:r>
            <a:r>
              <a:rPr lang="zh-CN" altLang="en-US" sz="2000" dirty="0" smtClean="0"/>
              <a:t>可以用标准的</a:t>
            </a:r>
            <a:r>
              <a:rPr lang="en-US" altLang="zh-CN" sz="2000" dirty="0" err="1" smtClean="0"/>
              <a:t>Git</a:t>
            </a:r>
            <a:r>
              <a:rPr lang="zh-CN" altLang="en-US" sz="2000" dirty="0" smtClean="0"/>
              <a:t>提交流程开发功能：编辑、缓存、提交。如果你对缓存区还不熟悉，你也可以不用记录工作目录中每次的变化。于是你创建了一个高度集中的提交，即使你已经在本地做了很多修改。</a:t>
            </a:r>
            <a:endParaRPr lang="zh-CN" altLang="en-US" sz="20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921603"/>
            <a:ext cx="4752528" cy="3895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3"/>
          <p:cNvSpPr>
            <a:spLocks noGrp="1"/>
          </p:cNvSpPr>
          <p:nvPr>
            <p:ph type="ftr" sz="quarter" idx="11"/>
          </p:nvPr>
        </p:nvSpPr>
        <p:spPr>
          <a:xfrm>
            <a:off x="-267816" y="6492875"/>
            <a:ext cx="2895600" cy="365125"/>
          </a:xfrm>
        </p:spPr>
        <p:txBody>
          <a:bodyPr/>
          <a:lstStyle/>
          <a:p>
            <a:r>
              <a:rPr lang="zh-CN" altLang="en-US" dirty="0" smtClean="0"/>
              <a:t>常见工作流比较 </a:t>
            </a:r>
            <a:r>
              <a:rPr lang="en-US" altLang="zh-CN" dirty="0" smtClean="0"/>
              <a:t>-</a:t>
            </a:r>
            <a:r>
              <a:rPr lang="zh-CN" altLang="en-US" dirty="0" smtClean="0"/>
              <a:t>中心化的工作流</a:t>
            </a:r>
            <a:endParaRPr lang="zh-CN" altLang="en-US" dirty="0"/>
          </a:p>
        </p:txBody>
      </p:sp>
    </p:spTree>
    <p:extLst>
      <p:ext uri="{BB962C8B-B14F-4D97-AF65-F5344CB8AC3E}">
        <p14:creationId xmlns:p14="http://schemas.microsoft.com/office/powerpoint/2010/main" val="34243890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Mary</a:t>
            </a:r>
            <a:r>
              <a:rPr lang="zh-CN" altLang="en-US" dirty="0" smtClean="0"/>
              <a:t>在开发她的功能</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同时，</a:t>
            </a:r>
            <a:r>
              <a:rPr lang="en-US" altLang="zh-CN" sz="2400" dirty="0" smtClean="0"/>
              <a:t>Mary</a:t>
            </a:r>
            <a:r>
              <a:rPr lang="zh-CN" altLang="en-US" sz="2400" dirty="0" smtClean="0"/>
              <a:t>在她自己的本地仓库用相同的编辑</a:t>
            </a:r>
            <a:r>
              <a:rPr lang="en-US" altLang="zh-CN" sz="2400" dirty="0" smtClean="0"/>
              <a:t>/</a:t>
            </a:r>
            <a:r>
              <a:rPr lang="zh-CN" altLang="en-US" sz="2400" dirty="0" smtClean="0"/>
              <a:t>缓存</a:t>
            </a:r>
            <a:r>
              <a:rPr lang="en-US" altLang="zh-CN" sz="2400" dirty="0" smtClean="0"/>
              <a:t>/</a:t>
            </a:r>
            <a:r>
              <a:rPr lang="zh-CN" altLang="en-US" sz="2400" dirty="0" smtClean="0"/>
              <a:t>提交流程开发她的功能。和</a:t>
            </a:r>
            <a:r>
              <a:rPr lang="en-US" altLang="zh-CN" sz="2400" dirty="0" smtClean="0"/>
              <a:t>John</a:t>
            </a:r>
            <a:r>
              <a:rPr lang="zh-CN" altLang="en-US" sz="2400" dirty="0" smtClean="0"/>
              <a:t>一样，她不需要关心中央仓库的进展，她也 完全 不关心</a:t>
            </a:r>
            <a:r>
              <a:rPr lang="en-US" altLang="zh-CN" sz="2400" dirty="0" smtClean="0"/>
              <a:t>John</a:t>
            </a:r>
            <a:r>
              <a:rPr lang="zh-CN" altLang="en-US" sz="2400" dirty="0" smtClean="0"/>
              <a:t>在他自己仓库中做的事，因为所有本地仓库都是私有的。</a:t>
            </a:r>
            <a:endParaRPr lang="zh-CN" altLang="en-US" sz="24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3140968"/>
            <a:ext cx="4498385" cy="3757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3"/>
          <p:cNvSpPr>
            <a:spLocks noGrp="1"/>
          </p:cNvSpPr>
          <p:nvPr>
            <p:ph type="ftr" sz="quarter" idx="11"/>
          </p:nvPr>
        </p:nvSpPr>
        <p:spPr>
          <a:xfrm>
            <a:off x="-267816" y="6492875"/>
            <a:ext cx="2895600" cy="365125"/>
          </a:xfrm>
        </p:spPr>
        <p:txBody>
          <a:bodyPr/>
          <a:lstStyle/>
          <a:p>
            <a:r>
              <a:rPr lang="zh-CN" altLang="en-US" dirty="0" smtClean="0"/>
              <a:t>常见工作流比较 </a:t>
            </a:r>
            <a:r>
              <a:rPr lang="en-US" altLang="zh-CN" dirty="0" smtClean="0"/>
              <a:t>-</a:t>
            </a:r>
            <a:r>
              <a:rPr lang="zh-CN" altLang="en-US" dirty="0" smtClean="0"/>
              <a:t>中心化的工作流</a:t>
            </a:r>
            <a:endParaRPr lang="zh-CN" altLang="en-US" dirty="0"/>
          </a:p>
        </p:txBody>
      </p:sp>
    </p:spTree>
    <p:extLst>
      <p:ext uri="{BB962C8B-B14F-4D97-AF65-F5344CB8AC3E}">
        <p14:creationId xmlns:p14="http://schemas.microsoft.com/office/powerpoint/2010/main" val="10742135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John</a:t>
            </a:r>
            <a:r>
              <a:rPr lang="zh-CN" altLang="en-US" dirty="0" smtClean="0"/>
              <a:t>发布了他的功能</a:t>
            </a:r>
            <a:endParaRPr lang="zh-CN" altLang="en-US" dirty="0"/>
          </a:p>
        </p:txBody>
      </p:sp>
      <p:sp>
        <p:nvSpPr>
          <p:cNvPr id="3" name="内容占位符 2"/>
          <p:cNvSpPr>
            <a:spLocks noGrp="1"/>
          </p:cNvSpPr>
          <p:nvPr>
            <p:ph idx="1"/>
          </p:nvPr>
        </p:nvSpPr>
        <p:spPr/>
        <p:txBody>
          <a:bodyPr>
            <a:normAutofit/>
          </a:bodyPr>
          <a:lstStyle/>
          <a:p>
            <a:r>
              <a:rPr lang="zh-CN" altLang="en-US" sz="2400" dirty="0" smtClean="0"/>
              <a:t>一旦</a:t>
            </a:r>
            <a:r>
              <a:rPr lang="en-US" altLang="zh-CN" sz="2400" dirty="0" smtClean="0"/>
              <a:t>John</a:t>
            </a:r>
            <a:r>
              <a:rPr lang="zh-CN" altLang="en-US" sz="2400" dirty="0" smtClean="0"/>
              <a:t>完成了他的功能，他应该将本地提交发布到中央仓库，这样其他项目成员就可以访问了。他可以使用</a:t>
            </a:r>
            <a:r>
              <a:rPr lang="en-US" altLang="zh-CN" sz="2400" dirty="0" err="1" smtClean="0"/>
              <a:t>git</a:t>
            </a:r>
            <a:r>
              <a:rPr lang="en-US" altLang="zh-CN" sz="2400" dirty="0" smtClean="0"/>
              <a:t> push</a:t>
            </a:r>
            <a:r>
              <a:rPr lang="zh-CN" altLang="en-US" sz="2400" dirty="0" smtClean="0"/>
              <a:t>命令</a:t>
            </a:r>
            <a:endParaRPr lang="zh-CN" altLang="en-US" sz="24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2609453"/>
            <a:ext cx="4775605" cy="4248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3"/>
          <p:cNvSpPr>
            <a:spLocks noGrp="1"/>
          </p:cNvSpPr>
          <p:nvPr>
            <p:ph type="ftr" sz="quarter" idx="11"/>
          </p:nvPr>
        </p:nvSpPr>
        <p:spPr>
          <a:xfrm>
            <a:off x="-267816" y="6492875"/>
            <a:ext cx="2895600" cy="365125"/>
          </a:xfrm>
        </p:spPr>
        <p:txBody>
          <a:bodyPr/>
          <a:lstStyle/>
          <a:p>
            <a:r>
              <a:rPr lang="zh-CN" altLang="en-US" dirty="0" smtClean="0"/>
              <a:t>常见工作流比较 </a:t>
            </a:r>
            <a:r>
              <a:rPr lang="en-US" altLang="zh-CN" dirty="0" smtClean="0"/>
              <a:t>-</a:t>
            </a:r>
            <a:r>
              <a:rPr lang="zh-CN" altLang="en-US" dirty="0" smtClean="0"/>
              <a:t>中心化的工作流</a:t>
            </a:r>
            <a:endParaRPr lang="zh-CN" altLang="en-US" dirty="0"/>
          </a:p>
        </p:txBody>
      </p:sp>
    </p:spTree>
    <p:extLst>
      <p:ext uri="{BB962C8B-B14F-4D97-AF65-F5344CB8AC3E}">
        <p14:creationId xmlns:p14="http://schemas.microsoft.com/office/powerpoint/2010/main" val="8947749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Mary</a:t>
            </a:r>
            <a:r>
              <a:rPr lang="zh-CN" altLang="en-US" dirty="0" smtClean="0"/>
              <a:t>试图发布她的功能</a:t>
            </a:r>
            <a:endParaRPr lang="zh-CN" alt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1628800"/>
            <a:ext cx="64389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6300" y="3017756"/>
            <a:ext cx="4251400" cy="3813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页脚占位符 3"/>
          <p:cNvSpPr>
            <a:spLocks noGrp="1"/>
          </p:cNvSpPr>
          <p:nvPr>
            <p:ph type="ftr" sz="quarter" idx="11"/>
          </p:nvPr>
        </p:nvSpPr>
        <p:spPr>
          <a:xfrm>
            <a:off x="-267816" y="6492875"/>
            <a:ext cx="2895600" cy="365125"/>
          </a:xfrm>
        </p:spPr>
        <p:txBody>
          <a:bodyPr/>
          <a:lstStyle/>
          <a:p>
            <a:r>
              <a:rPr lang="zh-CN" altLang="en-US" dirty="0" smtClean="0"/>
              <a:t>常见工作流比较 </a:t>
            </a:r>
            <a:r>
              <a:rPr lang="en-US" altLang="zh-CN" dirty="0" smtClean="0"/>
              <a:t>-</a:t>
            </a:r>
            <a:r>
              <a:rPr lang="zh-CN" altLang="en-US" dirty="0" smtClean="0"/>
              <a:t>中心化的工作流</a:t>
            </a:r>
            <a:endParaRPr lang="zh-CN" altLang="en-US" dirty="0"/>
          </a:p>
        </p:txBody>
      </p:sp>
    </p:spTree>
    <p:extLst>
      <p:ext uri="{BB962C8B-B14F-4D97-AF65-F5344CB8AC3E}">
        <p14:creationId xmlns:p14="http://schemas.microsoft.com/office/powerpoint/2010/main" val="317294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Mary</a:t>
            </a:r>
            <a:r>
              <a:rPr lang="zh-CN" altLang="en-US" dirty="0" smtClean="0"/>
              <a:t>在</a:t>
            </a:r>
            <a:r>
              <a:rPr lang="en-US" altLang="zh-CN" dirty="0" smtClean="0"/>
              <a:t>John</a:t>
            </a:r>
            <a:r>
              <a:rPr lang="zh-CN" altLang="en-US" dirty="0" smtClean="0"/>
              <a:t>的提交之上</a:t>
            </a:r>
            <a:r>
              <a:rPr lang="en-US" altLang="zh-CN" dirty="0" smtClean="0"/>
              <a:t>rebase</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pull --rebase origin master</a:t>
            </a:r>
            <a:endParaRPr lang="zh-CN" alt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80" y="2162585"/>
            <a:ext cx="7668344" cy="4669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3"/>
          <p:cNvSpPr>
            <a:spLocks noGrp="1"/>
          </p:cNvSpPr>
          <p:nvPr>
            <p:ph type="ftr" sz="quarter" idx="11"/>
          </p:nvPr>
        </p:nvSpPr>
        <p:spPr>
          <a:xfrm>
            <a:off x="-267816" y="6492875"/>
            <a:ext cx="2895600" cy="365125"/>
          </a:xfrm>
        </p:spPr>
        <p:txBody>
          <a:bodyPr/>
          <a:lstStyle/>
          <a:p>
            <a:r>
              <a:rPr lang="zh-CN" altLang="en-US" dirty="0" smtClean="0"/>
              <a:t>常见工作流比较 </a:t>
            </a:r>
            <a:r>
              <a:rPr lang="en-US" altLang="zh-CN" dirty="0" smtClean="0"/>
              <a:t>-</a:t>
            </a:r>
            <a:r>
              <a:rPr lang="zh-CN" altLang="en-US" dirty="0" smtClean="0"/>
              <a:t>中心化的工作流</a:t>
            </a:r>
            <a:endParaRPr lang="zh-CN" altLang="en-US" dirty="0"/>
          </a:p>
        </p:txBody>
      </p:sp>
    </p:spTree>
    <p:extLst>
      <p:ext uri="{BB962C8B-B14F-4D97-AF65-F5344CB8AC3E}">
        <p14:creationId xmlns:p14="http://schemas.microsoft.com/office/powerpoint/2010/main" val="16739700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Mary</a:t>
            </a:r>
            <a:r>
              <a:rPr lang="zh-CN" altLang="en-US" dirty="0" smtClean="0"/>
              <a:t>解决了合并冲突</a:t>
            </a:r>
            <a:endParaRPr lang="zh-CN" altLang="en-US"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50" y="1340768"/>
            <a:ext cx="7966690" cy="5504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3"/>
          <p:cNvSpPr>
            <a:spLocks noGrp="1"/>
          </p:cNvSpPr>
          <p:nvPr>
            <p:ph type="ftr" sz="quarter" idx="11"/>
          </p:nvPr>
        </p:nvSpPr>
        <p:spPr>
          <a:xfrm>
            <a:off x="-267816" y="6492875"/>
            <a:ext cx="2895600" cy="365125"/>
          </a:xfrm>
        </p:spPr>
        <p:txBody>
          <a:bodyPr/>
          <a:lstStyle/>
          <a:p>
            <a:r>
              <a:rPr lang="zh-CN" altLang="en-US" dirty="0" smtClean="0"/>
              <a:t>常见工作流比较 </a:t>
            </a:r>
            <a:r>
              <a:rPr lang="en-US" altLang="zh-CN" dirty="0" smtClean="0"/>
              <a:t>-</a:t>
            </a:r>
            <a:r>
              <a:rPr lang="zh-CN" altLang="en-US" dirty="0" smtClean="0"/>
              <a:t>中心化的工作流</a:t>
            </a:r>
            <a:endParaRPr lang="zh-CN" altLang="en-US" dirty="0"/>
          </a:p>
        </p:txBody>
      </p:sp>
    </p:spTree>
    <p:extLst>
      <p:ext uri="{BB962C8B-B14F-4D97-AF65-F5344CB8AC3E}">
        <p14:creationId xmlns:p14="http://schemas.microsoft.com/office/powerpoint/2010/main" val="41084732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Mary</a:t>
            </a:r>
            <a:r>
              <a:rPr lang="zh-CN" altLang="en-US" dirty="0" smtClean="0"/>
              <a:t>成功发布了她的分支</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push origin master</a:t>
            </a:r>
            <a:endParaRPr lang="zh-CN" alt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276872"/>
            <a:ext cx="5053013" cy="4443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页脚占位符 3"/>
          <p:cNvSpPr>
            <a:spLocks noGrp="1"/>
          </p:cNvSpPr>
          <p:nvPr>
            <p:ph type="ftr" sz="quarter" idx="11"/>
          </p:nvPr>
        </p:nvSpPr>
        <p:spPr>
          <a:xfrm>
            <a:off x="-267816" y="6492875"/>
            <a:ext cx="2895600" cy="365125"/>
          </a:xfrm>
        </p:spPr>
        <p:txBody>
          <a:bodyPr/>
          <a:lstStyle/>
          <a:p>
            <a:r>
              <a:rPr lang="zh-CN" altLang="en-US" dirty="0" smtClean="0"/>
              <a:t>常见工作流比较 </a:t>
            </a:r>
            <a:r>
              <a:rPr lang="en-US" altLang="zh-CN" dirty="0" smtClean="0"/>
              <a:t>-</a:t>
            </a:r>
            <a:r>
              <a:rPr lang="zh-CN" altLang="en-US" dirty="0" smtClean="0"/>
              <a:t>中心化的工作流</a:t>
            </a:r>
            <a:endParaRPr lang="zh-CN" altLang="en-US" dirty="0"/>
          </a:p>
        </p:txBody>
      </p:sp>
    </p:spTree>
    <p:extLst>
      <p:ext uri="{BB962C8B-B14F-4D97-AF65-F5344CB8AC3E}">
        <p14:creationId xmlns:p14="http://schemas.microsoft.com/office/powerpoint/2010/main" val="7577166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接下来该怎么做</a:t>
            </a:r>
            <a:endParaRPr lang="zh-CN" altLang="en-US" dirty="0"/>
          </a:p>
        </p:txBody>
      </p:sp>
      <p:sp>
        <p:nvSpPr>
          <p:cNvPr id="3" name="内容占位符 2"/>
          <p:cNvSpPr>
            <a:spLocks noGrp="1"/>
          </p:cNvSpPr>
          <p:nvPr>
            <p:ph idx="1"/>
          </p:nvPr>
        </p:nvSpPr>
        <p:spPr/>
        <p:txBody>
          <a:bodyPr/>
          <a:lstStyle/>
          <a:p>
            <a:r>
              <a:rPr lang="zh-CN" altLang="en-US" dirty="0" smtClean="0"/>
              <a:t>综上所述</a:t>
            </a:r>
            <a:r>
              <a:rPr lang="en-US" altLang="zh-CN" dirty="0" smtClean="0"/>
              <a:t>,</a:t>
            </a:r>
            <a:r>
              <a:rPr lang="zh-CN" altLang="en-US" dirty="0" smtClean="0"/>
              <a:t>我们对小型项目的版本管理就是这样做的</a:t>
            </a:r>
            <a:r>
              <a:rPr lang="en-US" altLang="zh-CN" dirty="0" smtClean="0"/>
              <a:t>.</a:t>
            </a:r>
            <a:r>
              <a:rPr lang="zh-CN" altLang="en-US" dirty="0" smtClean="0"/>
              <a:t>这使得我们之前从</a:t>
            </a:r>
            <a:r>
              <a:rPr lang="en-US" altLang="zh-CN" dirty="0" smtClean="0"/>
              <a:t>TFS,SVN</a:t>
            </a:r>
            <a:r>
              <a:rPr lang="zh-CN" altLang="en-US" dirty="0" smtClean="0"/>
              <a:t>等软件转变而来的团队会觉得差不多</a:t>
            </a:r>
            <a:r>
              <a:rPr lang="en-US" altLang="zh-CN" dirty="0" smtClean="0"/>
              <a:t>,</a:t>
            </a:r>
            <a:r>
              <a:rPr lang="zh-CN" altLang="en-US" dirty="0" smtClean="0"/>
              <a:t>也很棒</a:t>
            </a:r>
            <a:r>
              <a:rPr lang="en-US" altLang="zh-CN" dirty="0" smtClean="0"/>
              <a:t>,</a:t>
            </a:r>
            <a:r>
              <a:rPr lang="zh-CN" altLang="en-US" dirty="0" smtClean="0"/>
              <a:t>但这样并没有利用到</a:t>
            </a:r>
            <a:r>
              <a:rPr lang="en-US" altLang="zh-CN" dirty="0" err="1" smtClean="0"/>
              <a:t>Git</a:t>
            </a:r>
            <a:r>
              <a:rPr lang="zh-CN" altLang="en-US" dirty="0" smtClean="0"/>
              <a:t>分布式的本质</a:t>
            </a:r>
            <a:r>
              <a:rPr lang="en-US" altLang="zh-CN" dirty="0" smtClean="0"/>
              <a:t>.</a:t>
            </a:r>
            <a:endParaRPr lang="zh-CN" altLang="en-US" dirty="0"/>
          </a:p>
        </p:txBody>
      </p:sp>
    </p:spTree>
    <p:extLst>
      <p:ext uri="{BB962C8B-B14F-4D97-AF65-F5344CB8AC3E}">
        <p14:creationId xmlns:p14="http://schemas.microsoft.com/office/powerpoint/2010/main" val="41211714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创建代码仓库 </a:t>
            </a:r>
            <a:r>
              <a:rPr lang="en-US" altLang="zh-CN" dirty="0" smtClean="0"/>
              <a:t>- </a:t>
            </a:r>
            <a:r>
              <a:rPr lang="en-US" altLang="zh-CN" b="1" dirty="0" err="1"/>
              <a:t>git</a:t>
            </a:r>
            <a:r>
              <a:rPr lang="en-US" altLang="zh-CN" b="1" dirty="0"/>
              <a:t> clone</a:t>
            </a:r>
          </a:p>
        </p:txBody>
      </p:sp>
      <p:sp>
        <p:nvSpPr>
          <p:cNvPr id="3" name="内容占位符 2"/>
          <p:cNvSpPr>
            <a:spLocks noGrp="1"/>
          </p:cNvSpPr>
          <p:nvPr>
            <p:ph idx="1"/>
          </p:nvPr>
        </p:nvSpPr>
        <p:spPr/>
        <p:txBody>
          <a:bodyPr/>
          <a:lstStyle/>
          <a:p>
            <a:r>
              <a:rPr lang="en-US" altLang="zh-CN" dirty="0" err="1" smtClean="0"/>
              <a:t>git</a:t>
            </a:r>
            <a:r>
              <a:rPr lang="en-US" altLang="zh-CN" dirty="0" smtClean="0"/>
              <a:t> clone </a:t>
            </a:r>
            <a:r>
              <a:rPr lang="en-US" altLang="zh-CN" dirty="0"/>
              <a:t>&lt;</a:t>
            </a:r>
            <a:r>
              <a:rPr lang="en-US" altLang="zh-CN" dirty="0" smtClean="0"/>
              <a:t>repo&gt;</a:t>
            </a:r>
          </a:p>
          <a:p>
            <a:r>
              <a:rPr lang="en-US" altLang="zh-CN" dirty="0" err="1" smtClean="0"/>
              <a:t>git</a:t>
            </a:r>
            <a:r>
              <a:rPr lang="en-US" altLang="zh-CN" dirty="0" smtClean="0"/>
              <a:t> clone </a:t>
            </a:r>
            <a:r>
              <a:rPr lang="en-US" altLang="zh-CN" dirty="0"/>
              <a:t>&lt;</a:t>
            </a:r>
            <a:r>
              <a:rPr lang="en-US" altLang="zh-CN" dirty="0" smtClean="0"/>
              <a:t>repo</a:t>
            </a:r>
            <a:r>
              <a:rPr lang="en-US" altLang="zh-CN" dirty="0"/>
              <a:t>&gt;</a:t>
            </a:r>
            <a:r>
              <a:rPr lang="en-US" altLang="zh-CN" dirty="0" smtClean="0"/>
              <a:t> </a:t>
            </a:r>
            <a:r>
              <a:rPr lang="en-US" altLang="zh-CN" dirty="0"/>
              <a:t>&lt;</a:t>
            </a:r>
            <a:r>
              <a:rPr lang="en-US" altLang="zh-CN" dirty="0" smtClean="0"/>
              <a:t>directory&gt;</a:t>
            </a:r>
          </a:p>
          <a:p>
            <a:endParaRPr lang="zh-CN"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1599" y="2793356"/>
            <a:ext cx="5819623" cy="4064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0203" y="2817954"/>
            <a:ext cx="5784405" cy="4040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739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Feature</a:t>
            </a:r>
            <a:r>
              <a:rPr lang="zh-CN" altLang="en-US" dirty="0" smtClean="0"/>
              <a:t>分支的工作流</a:t>
            </a:r>
            <a:endParaRPr lang="zh-CN"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8738235" cy="4323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44378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Mary</a:t>
            </a:r>
            <a:r>
              <a:rPr lang="zh-CN" altLang="en-US" dirty="0"/>
              <a:t>开始了一个新功能</a:t>
            </a:r>
          </a:p>
        </p:txBody>
      </p:sp>
      <p:sp>
        <p:nvSpPr>
          <p:cNvPr id="3" name="内容占位符 2"/>
          <p:cNvSpPr>
            <a:spLocks noGrp="1"/>
          </p:cNvSpPr>
          <p:nvPr>
            <p:ph idx="1"/>
          </p:nvPr>
        </p:nvSpPr>
        <p:spPr/>
        <p:txBody>
          <a:bodyPr/>
          <a:lstStyle/>
          <a:p>
            <a:r>
              <a:rPr lang="en-US" altLang="zh-CN" dirty="0" err="1"/>
              <a:t>git</a:t>
            </a:r>
            <a:r>
              <a:rPr lang="en-US" altLang="zh-CN" dirty="0"/>
              <a:t> checkout -b </a:t>
            </a:r>
            <a:r>
              <a:rPr lang="en-US" altLang="zh-CN" dirty="0" err="1"/>
              <a:t>marys</a:t>
            </a:r>
            <a:r>
              <a:rPr lang="en-US" altLang="zh-CN" dirty="0"/>
              <a:t>-feature master</a:t>
            </a:r>
            <a:endParaRPr lang="zh-CN"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44" y="3029211"/>
            <a:ext cx="9845427" cy="3804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95073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Mary</a:t>
            </a:r>
            <a:r>
              <a:rPr lang="zh-CN" altLang="en-US" dirty="0"/>
              <a:t>去吃饭了</a:t>
            </a:r>
          </a:p>
        </p:txBody>
      </p:sp>
      <p:sp>
        <p:nvSpPr>
          <p:cNvPr id="3" name="内容占位符 2"/>
          <p:cNvSpPr>
            <a:spLocks noGrp="1"/>
          </p:cNvSpPr>
          <p:nvPr>
            <p:ph idx="1"/>
          </p:nvPr>
        </p:nvSpPr>
        <p:spPr/>
        <p:txBody>
          <a:bodyPr/>
          <a:lstStyle/>
          <a:p>
            <a:r>
              <a:rPr lang="en-US" altLang="zh-CN" dirty="0" err="1"/>
              <a:t>git</a:t>
            </a:r>
            <a:r>
              <a:rPr lang="en-US" altLang="zh-CN" dirty="0"/>
              <a:t> push -u origin </a:t>
            </a:r>
            <a:r>
              <a:rPr lang="en-US" altLang="zh-CN" dirty="0" err="1"/>
              <a:t>marys</a:t>
            </a:r>
            <a:r>
              <a:rPr lang="en-US" altLang="zh-CN" dirty="0"/>
              <a:t>-feature</a:t>
            </a:r>
            <a:endParaRPr lang="zh-CN" alt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23728" y="2708920"/>
            <a:ext cx="4563269" cy="3544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81312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Mary</a:t>
            </a:r>
            <a:r>
              <a:rPr lang="zh-CN" altLang="en-US" dirty="0"/>
              <a:t>完成了她的工作</a:t>
            </a:r>
          </a:p>
        </p:txBody>
      </p:sp>
      <p:sp>
        <p:nvSpPr>
          <p:cNvPr id="3" name="内容占位符 2"/>
          <p:cNvSpPr>
            <a:spLocks noGrp="1"/>
          </p:cNvSpPr>
          <p:nvPr>
            <p:ph idx="1"/>
          </p:nvPr>
        </p:nvSpPr>
        <p:spPr/>
        <p:txBody>
          <a:bodyPr/>
          <a:lstStyle/>
          <a:p>
            <a:r>
              <a:rPr lang="en-US" altLang="zh-CN" dirty="0" err="1"/>
              <a:t>git</a:t>
            </a:r>
            <a:r>
              <a:rPr lang="en-US" altLang="zh-CN" dirty="0"/>
              <a:t> push</a:t>
            </a:r>
            <a:endParaRPr lang="zh-CN" altLang="en-US" dirty="0"/>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776" y="2852936"/>
            <a:ext cx="4081467" cy="3603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86597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Bill</a:t>
            </a:r>
            <a:r>
              <a:rPr lang="zh-CN" altLang="en-US" dirty="0"/>
              <a:t>收到了</a:t>
            </a:r>
            <a:r>
              <a:rPr lang="en-US" altLang="zh-CN" dirty="0"/>
              <a:t>pull request</a:t>
            </a:r>
            <a:endParaRPr lang="zh-CN" altLang="en-US" dirty="0"/>
          </a:p>
        </p:txBody>
      </p:sp>
      <p:sp>
        <p:nvSpPr>
          <p:cNvPr id="3" name="内容占位符 2"/>
          <p:cNvSpPr>
            <a:spLocks noGrp="1"/>
          </p:cNvSpPr>
          <p:nvPr>
            <p:ph idx="1"/>
          </p:nvPr>
        </p:nvSpPr>
        <p:spPr/>
        <p:txBody>
          <a:bodyPr/>
          <a:lstStyle/>
          <a:p>
            <a:endParaRPr lang="zh-CN" alt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857" y="1124744"/>
            <a:ext cx="6468495" cy="5835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9970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Mary</a:t>
            </a:r>
            <a:r>
              <a:rPr lang="zh-CN" altLang="en-US" dirty="0"/>
              <a:t>作了修改</a:t>
            </a:r>
          </a:p>
        </p:txBody>
      </p:sp>
      <p:sp>
        <p:nvSpPr>
          <p:cNvPr id="3" name="内容占位符 2"/>
          <p:cNvSpPr>
            <a:spLocks noGrp="1"/>
          </p:cNvSpPr>
          <p:nvPr>
            <p:ph idx="1"/>
          </p:nvPr>
        </p:nvSpPr>
        <p:spPr/>
        <p:txBody>
          <a:bodyPr/>
          <a:lstStyle/>
          <a:p>
            <a:endParaRPr lang="zh-CN" alt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628800"/>
            <a:ext cx="4871095" cy="4309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13866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Mary</a:t>
            </a:r>
            <a:r>
              <a:rPr lang="zh-CN" altLang="en-US" dirty="0"/>
              <a:t>发布了她的功能</a:t>
            </a:r>
          </a:p>
        </p:txBody>
      </p:sp>
      <p:sp>
        <p:nvSpPr>
          <p:cNvPr id="3" name="内容占位符 2"/>
          <p:cNvSpPr>
            <a:spLocks noGrp="1"/>
          </p:cNvSpPr>
          <p:nvPr>
            <p:ph idx="1"/>
          </p:nvPr>
        </p:nvSpPr>
        <p:spPr/>
        <p:txBody>
          <a:bodyPr/>
          <a:lstStyle/>
          <a:p>
            <a:r>
              <a:rPr lang="en-US" altLang="zh-CN" dirty="0" err="1"/>
              <a:t>git</a:t>
            </a:r>
            <a:r>
              <a:rPr lang="en-US" altLang="zh-CN" dirty="0"/>
              <a:t> checkout master </a:t>
            </a:r>
            <a:endParaRPr lang="en-US" altLang="zh-CN" dirty="0" smtClean="0"/>
          </a:p>
          <a:p>
            <a:r>
              <a:rPr lang="en-US" altLang="zh-CN" dirty="0" err="1" smtClean="0"/>
              <a:t>git</a:t>
            </a:r>
            <a:r>
              <a:rPr lang="en-US" altLang="zh-CN" dirty="0" smtClean="0"/>
              <a:t> </a:t>
            </a:r>
            <a:r>
              <a:rPr lang="en-US" altLang="zh-CN" dirty="0"/>
              <a:t>pull </a:t>
            </a:r>
            <a:endParaRPr lang="en-US" altLang="zh-CN" dirty="0" smtClean="0"/>
          </a:p>
          <a:p>
            <a:r>
              <a:rPr lang="en-US" altLang="zh-CN" dirty="0" err="1" smtClean="0"/>
              <a:t>git</a:t>
            </a:r>
            <a:r>
              <a:rPr lang="en-US" altLang="zh-CN" dirty="0" smtClean="0"/>
              <a:t> </a:t>
            </a:r>
            <a:r>
              <a:rPr lang="en-US" altLang="zh-CN" dirty="0"/>
              <a:t>pull origin </a:t>
            </a:r>
            <a:r>
              <a:rPr lang="en-US" altLang="zh-CN" dirty="0" err="1"/>
              <a:t>marys</a:t>
            </a:r>
            <a:r>
              <a:rPr lang="en-US" altLang="zh-CN" dirty="0"/>
              <a:t>-feature </a:t>
            </a:r>
            <a:endParaRPr lang="en-US" altLang="zh-CN" dirty="0" smtClean="0"/>
          </a:p>
          <a:p>
            <a:r>
              <a:rPr lang="en-US" altLang="zh-CN" dirty="0" err="1" smtClean="0"/>
              <a:t>git</a:t>
            </a:r>
            <a:r>
              <a:rPr lang="en-US" altLang="zh-CN" dirty="0" smtClean="0"/>
              <a:t> </a:t>
            </a:r>
            <a:r>
              <a:rPr lang="en-US" altLang="zh-CN" dirty="0"/>
              <a:t>push</a:t>
            </a:r>
            <a:endParaRPr lang="zh-CN"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4365104"/>
            <a:ext cx="8185398" cy="2188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5866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Gitflow</a:t>
            </a:r>
            <a:r>
              <a:rPr lang="zh-CN" altLang="en-US" dirty="0"/>
              <a:t>工作流</a:t>
            </a:r>
          </a:p>
        </p:txBody>
      </p:sp>
      <p:sp>
        <p:nvSpPr>
          <p:cNvPr id="3" name="内容占位符 2"/>
          <p:cNvSpPr>
            <a:spLocks noGrp="1"/>
          </p:cNvSpPr>
          <p:nvPr>
            <p:ph idx="1"/>
          </p:nvPr>
        </p:nvSpPr>
        <p:spPr/>
        <p:txBody>
          <a:bodyPr/>
          <a:lstStyle/>
          <a:p>
            <a:r>
              <a:rPr lang="en-US" altLang="zh-CN" sz="2800" dirty="0" err="1"/>
              <a:t>Gitflow</a:t>
            </a:r>
            <a:r>
              <a:rPr lang="zh-CN" altLang="en-US" sz="2800" dirty="0"/>
              <a:t>工作流围绕项目发布定义了一个严格的分支模型。有些地方比功能分支工作流更复杂，为管理大型项目提供了鲁棒的框架</a:t>
            </a:r>
            <a:r>
              <a:rPr lang="zh-CN" altLang="en-US" sz="2800" dirty="0" smtClean="0"/>
              <a:t>。</a:t>
            </a:r>
            <a:endParaRPr lang="en-US" altLang="zh-CN" sz="2800" dirty="0" smtClean="0"/>
          </a:p>
          <a:p>
            <a:r>
              <a:rPr lang="zh-CN" altLang="en-US" sz="2800" dirty="0"/>
              <a:t>和功能分支工作流相比，这种工作流没有增加任何新的概念或命令。它给不同的分支指定了特定的角色，定义它们应该如何、什么时候交流。除了功能分支之外，它还为准备发布、维护发布、记录发布分别使用了单独的分支。当然，你还能享受到功能分支工作流带来的所有好处：</a:t>
            </a:r>
            <a:r>
              <a:rPr lang="en-US" altLang="zh-CN" sz="2800" dirty="0"/>
              <a:t>pull request</a:t>
            </a:r>
            <a:r>
              <a:rPr lang="zh-CN" altLang="en-US" sz="2800" dirty="0"/>
              <a:t>、隔离实验和更高效的协作。</a:t>
            </a:r>
            <a:endParaRPr lang="en-US" altLang="zh-CN" sz="2800" dirty="0" smtClean="0"/>
          </a:p>
          <a:p>
            <a:endParaRPr lang="zh-CN" alt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0" y="1605383"/>
            <a:ext cx="9139150" cy="4718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803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历史分支</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060848"/>
            <a:ext cx="8411703" cy="3478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71834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功能分支</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65" y="1281196"/>
            <a:ext cx="8992339" cy="5100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3148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创建代码仓库 </a:t>
            </a:r>
            <a:r>
              <a:rPr lang="en-US" altLang="zh-CN" dirty="0" smtClean="0"/>
              <a:t>- </a:t>
            </a:r>
            <a:r>
              <a:rPr lang="en-US" altLang="zh-CN" b="1" dirty="0" err="1" smtClean="0"/>
              <a:t>git</a:t>
            </a:r>
            <a:r>
              <a:rPr lang="en-US" altLang="zh-CN" b="1" dirty="0" smtClean="0"/>
              <a:t> </a:t>
            </a:r>
            <a:r>
              <a:rPr lang="en-US" altLang="zh-CN" b="1" dirty="0" err="1" smtClean="0"/>
              <a:t>config</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a:t>
            </a:r>
            <a:r>
              <a:rPr lang="en-US" altLang="zh-CN" dirty="0" err="1" smtClean="0"/>
              <a:t>config</a:t>
            </a:r>
            <a:r>
              <a:rPr lang="en-US" altLang="zh-CN" dirty="0" smtClean="0"/>
              <a:t> user.name &lt;name&gt;</a:t>
            </a:r>
          </a:p>
          <a:p>
            <a:r>
              <a:rPr lang="en-US" altLang="zh-CN" dirty="0" err="1" smtClean="0"/>
              <a:t>git</a:t>
            </a:r>
            <a:r>
              <a:rPr lang="en-US" altLang="zh-CN" dirty="0" smtClean="0"/>
              <a:t> </a:t>
            </a:r>
            <a:r>
              <a:rPr lang="en-US" altLang="zh-CN" dirty="0" err="1" smtClean="0"/>
              <a:t>config</a:t>
            </a:r>
            <a:r>
              <a:rPr lang="en-US" altLang="zh-CN" dirty="0" smtClean="0"/>
              <a:t> --global user.name &lt;name&gt;</a:t>
            </a:r>
          </a:p>
          <a:p>
            <a:r>
              <a:rPr lang="fr-FR" altLang="zh-CN" dirty="0" smtClean="0"/>
              <a:t>git config --global user.email &lt;email&gt;</a:t>
            </a:r>
          </a:p>
          <a:p>
            <a:r>
              <a:rPr lang="en-US" altLang="zh-CN" sz="2800" dirty="0" err="1" smtClean="0"/>
              <a:t>git</a:t>
            </a:r>
            <a:r>
              <a:rPr lang="en-US" altLang="zh-CN" sz="2800" dirty="0" smtClean="0"/>
              <a:t> </a:t>
            </a:r>
            <a:r>
              <a:rPr lang="en-US" altLang="zh-CN" sz="2800" dirty="0" err="1" smtClean="0"/>
              <a:t>config</a:t>
            </a:r>
            <a:r>
              <a:rPr lang="en-US" altLang="zh-CN" sz="2800" dirty="0" smtClean="0"/>
              <a:t> --global alias.&lt;alias-name&gt; &lt;</a:t>
            </a:r>
            <a:r>
              <a:rPr lang="en-US" altLang="zh-CN" sz="2800" dirty="0" err="1" smtClean="0"/>
              <a:t>git</a:t>
            </a:r>
            <a:r>
              <a:rPr lang="en-US" altLang="zh-CN" sz="2800" dirty="0" smtClean="0"/>
              <a:t>-command&gt;</a:t>
            </a:r>
          </a:p>
          <a:p>
            <a:r>
              <a:rPr lang="en-US" altLang="zh-CN" sz="2800" dirty="0" err="1" smtClean="0"/>
              <a:t>git</a:t>
            </a:r>
            <a:r>
              <a:rPr lang="en-US" altLang="zh-CN" sz="2800" dirty="0" smtClean="0"/>
              <a:t> </a:t>
            </a:r>
            <a:r>
              <a:rPr lang="en-US" altLang="zh-CN" sz="2800" dirty="0" err="1" smtClean="0"/>
              <a:t>config</a:t>
            </a:r>
            <a:r>
              <a:rPr lang="en-US" altLang="zh-CN" sz="2800" dirty="0" smtClean="0"/>
              <a:t> --system </a:t>
            </a:r>
            <a:r>
              <a:rPr lang="en-US" altLang="zh-CN" sz="2800" dirty="0" err="1" smtClean="0"/>
              <a:t>core.editor</a:t>
            </a:r>
            <a:r>
              <a:rPr lang="en-US" altLang="zh-CN" sz="2800" dirty="0" smtClean="0"/>
              <a:t> &lt;editor&gt;</a:t>
            </a:r>
            <a:endParaRPr lang="en-US" altLang="zh-CN" sz="2800" dirty="0"/>
          </a:p>
          <a:p>
            <a:r>
              <a:rPr lang="en-US" altLang="zh-CN" sz="2800" dirty="0" err="1" smtClean="0"/>
              <a:t>git</a:t>
            </a:r>
            <a:r>
              <a:rPr lang="en-US" altLang="zh-CN" sz="2800" dirty="0" smtClean="0"/>
              <a:t> </a:t>
            </a:r>
            <a:r>
              <a:rPr lang="en-US" altLang="zh-CN" sz="2800" dirty="0" err="1" smtClean="0"/>
              <a:t>config</a:t>
            </a:r>
            <a:r>
              <a:rPr lang="en-US" altLang="zh-CN" sz="2800" dirty="0" smtClean="0"/>
              <a:t> --global --edit</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359" y="2132856"/>
            <a:ext cx="6619875" cy="399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445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发布分支</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12776"/>
            <a:ext cx="8061598" cy="5209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81302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维护分支</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24744"/>
            <a:ext cx="7992888" cy="5752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5744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创建一个开发分支</a:t>
            </a:r>
          </a:p>
        </p:txBody>
      </p:sp>
      <p:sp>
        <p:nvSpPr>
          <p:cNvPr id="3" name="内容占位符 2"/>
          <p:cNvSpPr>
            <a:spLocks noGrp="1"/>
          </p:cNvSpPr>
          <p:nvPr>
            <p:ph idx="1"/>
          </p:nvPr>
        </p:nvSpPr>
        <p:spPr>
          <a:xfrm>
            <a:off x="457200" y="1600201"/>
            <a:ext cx="8229600" cy="1252736"/>
          </a:xfrm>
        </p:spPr>
        <p:txBody>
          <a:bodyPr/>
          <a:lstStyle/>
          <a:p>
            <a:r>
              <a:rPr lang="en-US" altLang="zh-CN" dirty="0" err="1"/>
              <a:t>git</a:t>
            </a:r>
            <a:r>
              <a:rPr lang="en-US" altLang="zh-CN" dirty="0"/>
              <a:t> branch develop </a:t>
            </a:r>
            <a:endParaRPr lang="en-US" altLang="zh-CN" dirty="0" smtClean="0"/>
          </a:p>
          <a:p>
            <a:r>
              <a:rPr lang="en-US" altLang="zh-CN" dirty="0" err="1" smtClean="0"/>
              <a:t>git</a:t>
            </a:r>
            <a:r>
              <a:rPr lang="en-US" altLang="zh-CN" dirty="0" smtClean="0"/>
              <a:t> </a:t>
            </a:r>
            <a:r>
              <a:rPr lang="en-US" altLang="zh-CN" dirty="0"/>
              <a:t>push -u origin develop</a:t>
            </a:r>
            <a:endParaRPr lang="zh-CN" altLang="en-US" dirty="0"/>
          </a:p>
        </p:txBody>
      </p:sp>
      <p:sp>
        <p:nvSpPr>
          <p:cNvPr id="4" name="内容占位符 2"/>
          <p:cNvSpPr txBox="1">
            <a:spLocks/>
          </p:cNvSpPr>
          <p:nvPr/>
        </p:nvSpPr>
        <p:spPr>
          <a:xfrm>
            <a:off x="467544" y="5587182"/>
            <a:ext cx="8229600" cy="12527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err="1"/>
              <a:t>git</a:t>
            </a:r>
            <a:r>
              <a:rPr lang="en-US" altLang="zh-CN" dirty="0"/>
              <a:t> clone ssh://user@host/path/to/repo.git </a:t>
            </a:r>
            <a:endParaRPr lang="en-US" altLang="zh-CN" dirty="0" smtClean="0"/>
          </a:p>
          <a:p>
            <a:r>
              <a:rPr lang="en-US" altLang="zh-CN" dirty="0" err="1" smtClean="0"/>
              <a:t>git</a:t>
            </a:r>
            <a:r>
              <a:rPr lang="en-US" altLang="zh-CN" dirty="0" smtClean="0"/>
              <a:t> </a:t>
            </a:r>
            <a:r>
              <a:rPr lang="en-US" altLang="zh-CN" dirty="0"/>
              <a:t>checkout -b develop origin/develop</a:t>
            </a:r>
            <a:endParaRPr lang="zh-CN" alt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800121"/>
            <a:ext cx="6705178" cy="2790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6857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Mary</a:t>
            </a:r>
            <a:r>
              <a:rPr lang="zh-CN" altLang="en-US" dirty="0"/>
              <a:t>和</a:t>
            </a:r>
            <a:r>
              <a:rPr lang="en-US" altLang="zh-CN" dirty="0"/>
              <a:t>John</a:t>
            </a:r>
            <a:r>
              <a:rPr lang="zh-CN" altLang="en-US" dirty="0"/>
              <a:t>开始了新功能</a:t>
            </a:r>
          </a:p>
        </p:txBody>
      </p:sp>
      <p:sp>
        <p:nvSpPr>
          <p:cNvPr id="3" name="内容占位符 2"/>
          <p:cNvSpPr>
            <a:spLocks noGrp="1"/>
          </p:cNvSpPr>
          <p:nvPr>
            <p:ph idx="1"/>
          </p:nvPr>
        </p:nvSpPr>
        <p:spPr/>
        <p:txBody>
          <a:bodyPr/>
          <a:lstStyle/>
          <a:p>
            <a:r>
              <a:rPr lang="en-US" altLang="zh-CN" dirty="0" err="1"/>
              <a:t>git</a:t>
            </a:r>
            <a:r>
              <a:rPr lang="en-US" altLang="zh-CN" dirty="0"/>
              <a:t> checkout -b some-feature develop</a:t>
            </a:r>
            <a:endParaRPr lang="zh-CN" alt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356" y="2780928"/>
            <a:ext cx="4717635" cy="3724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36315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Mary</a:t>
            </a:r>
            <a:r>
              <a:rPr lang="zh-CN" altLang="en-US" dirty="0"/>
              <a:t>完成了她的功能</a:t>
            </a:r>
          </a:p>
        </p:txBody>
      </p:sp>
      <p:sp>
        <p:nvSpPr>
          <p:cNvPr id="3" name="内容占位符 2"/>
          <p:cNvSpPr>
            <a:spLocks noGrp="1"/>
          </p:cNvSpPr>
          <p:nvPr>
            <p:ph idx="1"/>
          </p:nvPr>
        </p:nvSpPr>
        <p:spPr/>
        <p:txBody>
          <a:bodyPr>
            <a:normAutofit/>
          </a:bodyPr>
          <a:lstStyle/>
          <a:p>
            <a:r>
              <a:rPr lang="en-US" altLang="zh-CN" sz="2400" dirty="0" err="1"/>
              <a:t>git</a:t>
            </a:r>
            <a:r>
              <a:rPr lang="en-US" altLang="zh-CN" sz="2400" dirty="0"/>
              <a:t> pull origin develop </a:t>
            </a:r>
            <a:endParaRPr lang="en-US" altLang="zh-CN" sz="2400" dirty="0" smtClean="0"/>
          </a:p>
          <a:p>
            <a:r>
              <a:rPr lang="en-US" altLang="zh-CN" sz="2400" dirty="0" err="1" smtClean="0"/>
              <a:t>git</a:t>
            </a:r>
            <a:r>
              <a:rPr lang="en-US" altLang="zh-CN" sz="2400" dirty="0" smtClean="0"/>
              <a:t> </a:t>
            </a:r>
            <a:r>
              <a:rPr lang="en-US" altLang="zh-CN" sz="2400" dirty="0"/>
              <a:t>checkout develop </a:t>
            </a:r>
            <a:endParaRPr lang="en-US" altLang="zh-CN" sz="2400" dirty="0" smtClean="0"/>
          </a:p>
          <a:p>
            <a:r>
              <a:rPr lang="en-US" altLang="zh-CN" sz="2400" dirty="0" err="1" smtClean="0"/>
              <a:t>git</a:t>
            </a:r>
            <a:r>
              <a:rPr lang="en-US" altLang="zh-CN" sz="2400" dirty="0" smtClean="0"/>
              <a:t> </a:t>
            </a:r>
            <a:r>
              <a:rPr lang="en-US" altLang="zh-CN" sz="2400" dirty="0"/>
              <a:t>merge some-feature </a:t>
            </a:r>
            <a:endParaRPr lang="en-US" altLang="zh-CN" sz="2400" dirty="0" smtClean="0"/>
          </a:p>
          <a:p>
            <a:r>
              <a:rPr lang="en-US" altLang="zh-CN" sz="2400" dirty="0" err="1" smtClean="0"/>
              <a:t>git</a:t>
            </a:r>
            <a:r>
              <a:rPr lang="en-US" altLang="zh-CN" sz="2400" dirty="0" smtClean="0"/>
              <a:t> </a:t>
            </a:r>
            <a:r>
              <a:rPr lang="en-US" altLang="zh-CN" sz="2400" dirty="0"/>
              <a:t>push </a:t>
            </a:r>
            <a:endParaRPr lang="en-US" altLang="zh-CN" sz="2400" dirty="0" smtClean="0"/>
          </a:p>
          <a:p>
            <a:r>
              <a:rPr lang="en-US" altLang="zh-CN" sz="2400" dirty="0" err="1" smtClean="0"/>
              <a:t>git</a:t>
            </a:r>
            <a:r>
              <a:rPr lang="en-US" altLang="zh-CN" sz="2400" dirty="0" smtClean="0"/>
              <a:t> </a:t>
            </a:r>
            <a:r>
              <a:rPr lang="en-US" altLang="zh-CN" sz="2400" dirty="0"/>
              <a:t>branch -d some-feature</a:t>
            </a:r>
            <a:endParaRPr lang="zh-CN" altLang="en-US" sz="2400"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4343582"/>
            <a:ext cx="7737698" cy="2479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00162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Mary</a:t>
            </a:r>
            <a:r>
              <a:rPr lang="zh-CN" altLang="en-US" dirty="0"/>
              <a:t>开始准备</a:t>
            </a:r>
            <a:r>
              <a:rPr lang="zh-CN" altLang="en-US" dirty="0" smtClean="0"/>
              <a:t>发布</a:t>
            </a:r>
            <a:endParaRPr lang="zh-CN" altLang="en-US" dirty="0"/>
          </a:p>
        </p:txBody>
      </p:sp>
      <p:sp>
        <p:nvSpPr>
          <p:cNvPr id="3" name="内容占位符 2"/>
          <p:cNvSpPr>
            <a:spLocks noGrp="1"/>
          </p:cNvSpPr>
          <p:nvPr>
            <p:ph idx="1"/>
          </p:nvPr>
        </p:nvSpPr>
        <p:spPr/>
        <p:txBody>
          <a:bodyPr/>
          <a:lstStyle/>
          <a:p>
            <a:r>
              <a:rPr lang="en-US" altLang="zh-CN" dirty="0" err="1"/>
              <a:t>git</a:t>
            </a:r>
            <a:r>
              <a:rPr lang="en-US" altLang="zh-CN" dirty="0"/>
              <a:t> checkout -b release-0.1 develop</a:t>
            </a:r>
            <a:endParaRPr lang="zh-CN" alt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212976"/>
            <a:ext cx="6238875" cy="3086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42893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Mary</a:t>
            </a:r>
            <a:r>
              <a:rPr lang="zh-CN" altLang="en-US" dirty="0"/>
              <a:t>完成了她的发布</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299170"/>
            <a:ext cx="6610350"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81043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终端用户发现了一个</a:t>
            </a:r>
            <a:r>
              <a:rPr lang="en-US" altLang="zh-CN" dirty="0"/>
              <a:t>bug</a:t>
            </a:r>
            <a:endParaRPr lang="zh-CN" altLang="en-US"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1833563"/>
            <a:ext cx="8724900" cy="3190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34242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Fork</a:t>
            </a:r>
            <a:r>
              <a:rPr lang="zh-CN" altLang="en-US" dirty="0"/>
              <a:t>工作流</a:t>
            </a: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484784"/>
            <a:ext cx="6521202" cy="5119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61947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项目维护者初始化了中央仓库</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772816"/>
            <a:ext cx="3962400" cy="399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0510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保存你的更改 </a:t>
            </a:r>
            <a:r>
              <a:rPr lang="en-US" altLang="zh-CN" dirty="0" smtClean="0"/>
              <a:t>– </a:t>
            </a:r>
            <a:r>
              <a:rPr lang="en-US" altLang="zh-CN" dirty="0" err="1" smtClean="0"/>
              <a:t>git</a:t>
            </a:r>
            <a:r>
              <a:rPr lang="en-US" altLang="zh-CN" dirty="0" smtClean="0"/>
              <a:t> add</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add &lt;file&gt;</a:t>
            </a:r>
          </a:p>
          <a:p>
            <a:r>
              <a:rPr lang="en-US" altLang="zh-CN" dirty="0" err="1" smtClean="0"/>
              <a:t>git</a:t>
            </a:r>
            <a:r>
              <a:rPr lang="en-US" altLang="zh-CN" dirty="0" smtClean="0"/>
              <a:t> add &lt;</a:t>
            </a:r>
            <a:r>
              <a:rPr lang="en-US" altLang="zh-CN" smtClean="0"/>
              <a:t>directory&gt;</a:t>
            </a:r>
            <a:endParaRPr lang="en-US" altLang="zh-CN" dirty="0" smtClean="0"/>
          </a:p>
        </p:txBody>
      </p:sp>
    </p:spTree>
    <p:extLst>
      <p:ext uri="{BB962C8B-B14F-4D97-AF65-F5344CB8AC3E}">
        <p14:creationId xmlns:p14="http://schemas.microsoft.com/office/powerpoint/2010/main" val="2643796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开发者</a:t>
            </a:r>
            <a:r>
              <a:rPr lang="en-US" altLang="zh-CN" dirty="0"/>
              <a:t>fork</a:t>
            </a:r>
            <a:r>
              <a:rPr lang="zh-CN" altLang="en-US" dirty="0"/>
              <a:t>仓库</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2633663"/>
            <a:ext cx="4991100" cy="159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63070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开发者将</a:t>
            </a:r>
            <a:r>
              <a:rPr lang="en-US" altLang="zh-CN" dirty="0"/>
              <a:t>fork</a:t>
            </a:r>
            <a:r>
              <a:rPr lang="zh-CN" altLang="en-US" dirty="0"/>
              <a:t>的仓库克隆到本地</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340768"/>
            <a:ext cx="7029450" cy="5373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12776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开发者进行自己的</a:t>
            </a:r>
            <a:r>
              <a:rPr lang="zh-CN" altLang="en-US" dirty="0" smtClean="0"/>
              <a:t>开发</a:t>
            </a:r>
            <a:endParaRPr lang="zh-CN" alt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7818512" cy="476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13170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开发者发布他们的功能</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8759"/>
            <a:ext cx="7128792" cy="5388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34478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项目维护者整合他们的功能</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196752"/>
            <a:ext cx="7272808" cy="5488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6433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开发者和中央仓库保持同步</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339262"/>
            <a:ext cx="7325866" cy="548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833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代码合并：</a:t>
            </a:r>
            <a:r>
              <a:rPr lang="en-US" altLang="zh-CN" dirty="0"/>
              <a:t>Merge</a:t>
            </a:r>
            <a:r>
              <a:rPr lang="zh-CN" altLang="en-US" dirty="0"/>
              <a:t>、</a:t>
            </a:r>
            <a:r>
              <a:rPr lang="en-US" altLang="zh-CN" dirty="0"/>
              <a:t>Rebase</a:t>
            </a:r>
            <a:r>
              <a:rPr lang="zh-CN" altLang="en-US" dirty="0"/>
              <a:t>的选择</a:t>
            </a:r>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54470"/>
            <a:ext cx="6944744" cy="570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5367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Merge</a:t>
            </a:r>
            <a:endParaRPr lang="zh-CN" altLang="en-US"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196752"/>
            <a:ext cx="6984776" cy="5688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5548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44624"/>
            <a:ext cx="8229600" cy="1143000"/>
          </a:xfrm>
        </p:spPr>
        <p:txBody>
          <a:bodyPr/>
          <a:lstStyle/>
          <a:p>
            <a:r>
              <a:rPr lang="en-US" altLang="zh-CN" dirty="0"/>
              <a:t>Rebase</a:t>
            </a:r>
            <a:endParaRPr lang="zh-CN" altLang="en-US" dirty="0"/>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06" y="1029419"/>
            <a:ext cx="8218350" cy="5855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68362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交互式的</a:t>
            </a:r>
            <a:r>
              <a:rPr lang="en-US" altLang="zh-CN" dirty="0"/>
              <a:t>rebase</a:t>
            </a:r>
            <a:endParaRPr lang="zh-CN" altLang="en-US"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24744"/>
            <a:ext cx="6984776" cy="5710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1824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保存你的更改 </a:t>
            </a:r>
            <a:r>
              <a:rPr lang="en-US" altLang="zh-CN" dirty="0" smtClean="0"/>
              <a:t>– </a:t>
            </a:r>
            <a:r>
              <a:rPr lang="en-US" altLang="zh-CN" dirty="0" err="1" smtClean="0"/>
              <a:t>git</a:t>
            </a:r>
            <a:r>
              <a:rPr lang="en-US" altLang="zh-CN" dirty="0" smtClean="0"/>
              <a:t> commit</a:t>
            </a:r>
            <a:endParaRPr lang="zh-CN" altLang="en-US" dirty="0"/>
          </a:p>
        </p:txBody>
      </p:sp>
      <p:sp>
        <p:nvSpPr>
          <p:cNvPr id="3" name="内容占位符 2"/>
          <p:cNvSpPr>
            <a:spLocks noGrp="1"/>
          </p:cNvSpPr>
          <p:nvPr>
            <p:ph idx="1"/>
          </p:nvPr>
        </p:nvSpPr>
        <p:spPr/>
        <p:txBody>
          <a:bodyPr/>
          <a:lstStyle/>
          <a:p>
            <a:r>
              <a:rPr lang="en-US" altLang="zh-CN" dirty="0" err="1" smtClean="0"/>
              <a:t>git</a:t>
            </a:r>
            <a:r>
              <a:rPr lang="en-US" altLang="zh-CN" dirty="0" smtClean="0"/>
              <a:t> commit -m "&lt;message&gt;“</a:t>
            </a:r>
          </a:p>
          <a:p>
            <a:r>
              <a:rPr lang="en-US" altLang="zh-CN" dirty="0" err="1" smtClean="0"/>
              <a:t>git</a:t>
            </a:r>
            <a:r>
              <a:rPr lang="en-US" altLang="zh-CN" dirty="0" smtClean="0"/>
              <a:t> commit -a</a:t>
            </a:r>
            <a:endParaRPr lang="zh-CN" alt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981323"/>
            <a:ext cx="7402832" cy="1455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336" y="260648"/>
            <a:ext cx="12054639" cy="596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385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Rebase</a:t>
            </a:r>
            <a:r>
              <a:rPr lang="zh-CN" altLang="en-US" dirty="0"/>
              <a:t>的黄金法则</a:t>
            </a:r>
          </a:p>
        </p:txBody>
      </p:sp>
      <p:sp>
        <p:nvSpPr>
          <p:cNvPr id="3" name="内容占位符 2"/>
          <p:cNvSpPr>
            <a:spLocks noGrp="1"/>
          </p:cNvSpPr>
          <p:nvPr>
            <p:ph idx="1"/>
          </p:nvPr>
        </p:nvSpPr>
        <p:spPr/>
        <p:txBody>
          <a:bodyPr/>
          <a:lstStyle/>
          <a:p>
            <a:r>
              <a:rPr lang="zh-CN" altLang="en-US" b="1" dirty="0">
                <a:solidFill>
                  <a:srgbClr val="FF0000"/>
                </a:solidFill>
              </a:rPr>
              <a:t>绝不要在公共的分支上使用它</a:t>
            </a:r>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200369"/>
            <a:ext cx="6624736" cy="4657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9033178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工作</a:t>
            </a:r>
            <a:r>
              <a:rPr lang="zh-CN" altLang="en-US" dirty="0" smtClean="0"/>
              <a:t>流中如何使用</a:t>
            </a:r>
            <a:endParaRPr lang="zh-CN" altLang="en-US" dirty="0"/>
          </a:p>
        </p:txBody>
      </p:sp>
      <p:sp>
        <p:nvSpPr>
          <p:cNvPr id="3" name="内容占位符 2"/>
          <p:cNvSpPr>
            <a:spLocks noGrp="1"/>
          </p:cNvSpPr>
          <p:nvPr>
            <p:ph idx="1"/>
          </p:nvPr>
        </p:nvSpPr>
        <p:spPr/>
        <p:txBody>
          <a:bodyPr/>
          <a:lstStyle/>
          <a:p>
            <a:endParaRPr lang="zh-CN" altLang="en-US"/>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31312"/>
            <a:ext cx="7704856" cy="5438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54125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本地清理</a:t>
            </a:r>
          </a:p>
        </p:txBody>
      </p:sp>
      <p:sp>
        <p:nvSpPr>
          <p:cNvPr id="3" name="内容占位符 2"/>
          <p:cNvSpPr>
            <a:spLocks noGrp="1"/>
          </p:cNvSpPr>
          <p:nvPr>
            <p:ph idx="1"/>
          </p:nvPr>
        </p:nvSpPr>
        <p:spPr/>
        <p:txBody>
          <a:bodyPr/>
          <a:lstStyle/>
          <a:p>
            <a:endParaRPr lang="zh-CN" altLang="en-US"/>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196752"/>
            <a:ext cx="6191618" cy="5661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795379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t>将上游分支上的更改并入</a:t>
            </a:r>
            <a:r>
              <a:rPr lang="en-US" altLang="zh-CN" sz="3600" dirty="0"/>
              <a:t>feature</a:t>
            </a:r>
            <a:r>
              <a:rPr lang="zh-CN" altLang="en-US" sz="3600" dirty="0"/>
              <a:t>分支</a:t>
            </a:r>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1079832"/>
            <a:ext cx="5976664" cy="580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689302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146" y="0"/>
            <a:ext cx="721625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20606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3" y="142875"/>
            <a:ext cx="7953375" cy="657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121419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a:t>
            </a:r>
            <a:r>
              <a:rPr lang="en-US" altLang="zh-CN" dirty="0"/>
              <a:t>Pull Request</a:t>
            </a:r>
            <a:r>
              <a:rPr lang="zh-CN" altLang="en-US" dirty="0"/>
              <a:t>进行审查</a:t>
            </a:r>
          </a:p>
        </p:txBody>
      </p:sp>
      <p:sp>
        <p:nvSpPr>
          <p:cNvPr id="3" name="内容占位符 2"/>
          <p:cNvSpPr>
            <a:spLocks noGrp="1"/>
          </p:cNvSpPr>
          <p:nvPr>
            <p:ph idx="1"/>
          </p:nvPr>
        </p:nvSpPr>
        <p:spPr/>
        <p:txBody>
          <a:bodyPr>
            <a:normAutofit lnSpcReduction="10000"/>
          </a:bodyPr>
          <a:lstStyle/>
          <a:p>
            <a:r>
              <a:rPr lang="zh-CN" altLang="en-US" sz="2800" dirty="0"/>
              <a:t>如果你将</a:t>
            </a:r>
            <a:r>
              <a:rPr lang="en-US" altLang="zh-CN" sz="2800" dirty="0"/>
              <a:t>pull request</a:t>
            </a:r>
            <a:r>
              <a:rPr lang="zh-CN" altLang="en-US" sz="2800" dirty="0"/>
              <a:t>作为你代码审查过程中的一环，你需要避免在创建</a:t>
            </a:r>
            <a:r>
              <a:rPr lang="en-US" altLang="zh-CN" sz="2800" dirty="0"/>
              <a:t>pull request</a:t>
            </a:r>
            <a:r>
              <a:rPr lang="zh-CN" altLang="en-US" sz="2800" dirty="0"/>
              <a:t>之后使用</a:t>
            </a:r>
            <a:r>
              <a:rPr lang="en-US" altLang="zh-CN" sz="2800" dirty="0" err="1"/>
              <a:t>git</a:t>
            </a:r>
            <a:r>
              <a:rPr lang="en-US" altLang="zh-CN" sz="2800" dirty="0"/>
              <a:t> rebase</a:t>
            </a:r>
            <a:r>
              <a:rPr lang="zh-CN" altLang="en-US" sz="2800" dirty="0"/>
              <a:t>。只要你发起了</a:t>
            </a:r>
            <a:r>
              <a:rPr lang="en-US" altLang="zh-CN" sz="2800" dirty="0"/>
              <a:t>pull request</a:t>
            </a:r>
            <a:r>
              <a:rPr lang="zh-CN" altLang="en-US" sz="2800" dirty="0"/>
              <a:t>，其他开发者能看到你的代码，也就是说这个分支变成了公共分支。重写历史会造成</a:t>
            </a:r>
            <a:r>
              <a:rPr lang="en-US" altLang="zh-CN" sz="2800" dirty="0" err="1"/>
              <a:t>Git</a:t>
            </a:r>
            <a:r>
              <a:rPr lang="zh-CN" altLang="en-US" sz="2800" dirty="0"/>
              <a:t>和你的同事难以找到这个分支接下来的任何提交</a:t>
            </a:r>
            <a:r>
              <a:rPr lang="zh-CN" altLang="en-US" sz="2800" dirty="0" smtClean="0"/>
              <a:t>。</a:t>
            </a:r>
            <a:endParaRPr lang="en-US" altLang="zh-CN" sz="2800" dirty="0" smtClean="0"/>
          </a:p>
          <a:p>
            <a:r>
              <a:rPr lang="zh-CN" altLang="en-US" sz="2800" b="1" dirty="0">
                <a:solidFill>
                  <a:srgbClr val="FF0000"/>
                </a:solidFill>
              </a:rPr>
              <a:t>来自其他开发者的任何更改都应该用</a:t>
            </a:r>
            <a:r>
              <a:rPr lang="en-US" altLang="zh-CN" sz="2800" b="1" dirty="0" err="1">
                <a:solidFill>
                  <a:srgbClr val="FF0000"/>
                </a:solidFill>
              </a:rPr>
              <a:t>git</a:t>
            </a:r>
            <a:r>
              <a:rPr lang="en-US" altLang="zh-CN" sz="2800" b="1" dirty="0">
                <a:solidFill>
                  <a:srgbClr val="FF0000"/>
                </a:solidFill>
              </a:rPr>
              <a:t> merge </a:t>
            </a:r>
            <a:r>
              <a:rPr lang="zh-CN" altLang="en-US" sz="2800" b="1" dirty="0">
                <a:solidFill>
                  <a:srgbClr val="FF0000"/>
                </a:solidFill>
              </a:rPr>
              <a:t>而不是</a:t>
            </a:r>
            <a:r>
              <a:rPr lang="en-US" altLang="zh-CN" sz="2800" b="1" dirty="0" err="1">
                <a:solidFill>
                  <a:srgbClr val="FF0000"/>
                </a:solidFill>
              </a:rPr>
              <a:t>git</a:t>
            </a:r>
            <a:r>
              <a:rPr lang="en-US" altLang="zh-CN" sz="2800" b="1" dirty="0">
                <a:solidFill>
                  <a:srgbClr val="FF0000"/>
                </a:solidFill>
              </a:rPr>
              <a:t> </a:t>
            </a:r>
            <a:r>
              <a:rPr lang="en-US" altLang="zh-CN" sz="2800" b="1" dirty="0" smtClean="0">
                <a:solidFill>
                  <a:srgbClr val="FF0000"/>
                </a:solidFill>
              </a:rPr>
              <a:t>rebase </a:t>
            </a:r>
            <a:r>
              <a:rPr lang="zh-CN" altLang="en-US" sz="2800" b="1" dirty="0">
                <a:solidFill>
                  <a:srgbClr val="FF0000"/>
                </a:solidFill>
              </a:rPr>
              <a:t>来并入</a:t>
            </a:r>
            <a:r>
              <a:rPr lang="zh-CN" altLang="en-US" sz="2800" b="1" dirty="0" smtClean="0">
                <a:solidFill>
                  <a:srgbClr val="FF0000"/>
                </a:solidFill>
              </a:rPr>
              <a:t>。</a:t>
            </a:r>
            <a:endParaRPr lang="en-US" altLang="zh-CN" sz="2800" b="1" dirty="0" smtClean="0">
              <a:solidFill>
                <a:srgbClr val="FF0000"/>
              </a:solidFill>
            </a:endParaRPr>
          </a:p>
          <a:p>
            <a:r>
              <a:rPr lang="zh-CN" altLang="en-US" sz="2800" dirty="0"/>
              <a:t>因此，在提交</a:t>
            </a:r>
            <a:r>
              <a:rPr lang="en-US" altLang="zh-CN" sz="2800" dirty="0"/>
              <a:t>pull request</a:t>
            </a:r>
            <a:r>
              <a:rPr lang="zh-CN" altLang="en-US" sz="2800" dirty="0"/>
              <a:t>前用交互式的</a:t>
            </a:r>
            <a:r>
              <a:rPr lang="en-US" altLang="zh-CN" sz="2800" dirty="0"/>
              <a:t>rebase</a:t>
            </a:r>
            <a:r>
              <a:rPr lang="zh-CN" altLang="en-US" sz="2800" dirty="0"/>
              <a:t>进行代码清理通常是一个好的做法。</a:t>
            </a:r>
            <a:endParaRPr lang="zh-CN" altLang="en-US" sz="2800" b="1" dirty="0">
              <a:solidFill>
                <a:srgbClr val="FF0000"/>
              </a:solidFill>
            </a:endParaRPr>
          </a:p>
        </p:txBody>
      </p:sp>
    </p:spTree>
    <p:extLst>
      <p:ext uri="{BB962C8B-B14F-4D97-AF65-F5344CB8AC3E}">
        <p14:creationId xmlns:p14="http://schemas.microsoft.com/office/powerpoint/2010/main" val="55078927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dirty="0"/>
              <a:t>代码回滚：</a:t>
            </a:r>
            <a:r>
              <a:rPr lang="en-US" altLang="zh-CN" sz="3200" dirty="0"/>
              <a:t>Reset</a:t>
            </a:r>
            <a:r>
              <a:rPr lang="zh-CN" altLang="en-US" sz="3200" dirty="0"/>
              <a:t>、</a:t>
            </a:r>
            <a:r>
              <a:rPr lang="en-US" altLang="zh-CN" sz="3200" dirty="0"/>
              <a:t>Checkout</a:t>
            </a:r>
            <a:r>
              <a:rPr lang="zh-CN" altLang="en-US" sz="3200" dirty="0"/>
              <a:t>、</a:t>
            </a:r>
            <a:r>
              <a:rPr lang="en-US" altLang="zh-CN" sz="3200" dirty="0"/>
              <a:t>Revert</a:t>
            </a:r>
            <a:r>
              <a:rPr lang="zh-CN" altLang="en-US" sz="3200" dirty="0"/>
              <a:t>的选择</a:t>
            </a:r>
          </a:p>
        </p:txBody>
      </p:sp>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90464"/>
            <a:ext cx="8234057" cy="5722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613690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提交层面的操作 </a:t>
            </a:r>
            <a:r>
              <a:rPr lang="en-US" altLang="zh-CN" dirty="0"/>
              <a:t>- Reset</a:t>
            </a:r>
            <a:endParaRPr lang="zh-CN" altLang="en-US" dirty="0"/>
          </a:p>
        </p:txBody>
      </p:sp>
      <p:sp>
        <p:nvSpPr>
          <p:cNvPr id="3" name="内容占位符 2"/>
          <p:cNvSpPr>
            <a:spLocks noGrp="1"/>
          </p:cNvSpPr>
          <p:nvPr>
            <p:ph idx="1"/>
          </p:nvPr>
        </p:nvSpPr>
        <p:spPr>
          <a:xfrm>
            <a:off x="-36512" y="1124744"/>
            <a:ext cx="8229600" cy="4525963"/>
          </a:xfrm>
        </p:spPr>
        <p:txBody>
          <a:bodyPr/>
          <a:lstStyle/>
          <a:p>
            <a:r>
              <a:rPr lang="en-US" altLang="zh-CN" dirty="0" err="1"/>
              <a:t>git</a:t>
            </a:r>
            <a:r>
              <a:rPr lang="en-US" altLang="zh-CN" dirty="0"/>
              <a:t> checkout hotfix </a:t>
            </a:r>
            <a:endParaRPr lang="en-US" altLang="zh-CN" dirty="0" smtClean="0"/>
          </a:p>
          <a:p>
            <a:r>
              <a:rPr lang="en-US" altLang="zh-CN" dirty="0" err="1" smtClean="0"/>
              <a:t>git</a:t>
            </a:r>
            <a:r>
              <a:rPr lang="en-US" altLang="zh-CN" dirty="0" smtClean="0"/>
              <a:t> </a:t>
            </a:r>
            <a:r>
              <a:rPr lang="en-US" altLang="zh-CN" dirty="0"/>
              <a:t>reset HEAD~2</a:t>
            </a:r>
            <a:endParaRPr lang="zh-CN" alt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236" y="1787624"/>
            <a:ext cx="5906276" cy="5097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549" y="1700808"/>
            <a:ext cx="6252995" cy="5156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156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提交层面的操作 </a:t>
            </a:r>
            <a:r>
              <a:rPr lang="en-US" altLang="zh-CN" dirty="0"/>
              <a:t>- Reset</a:t>
            </a:r>
            <a:endParaRPr lang="zh-CN" altLang="en-US" dirty="0"/>
          </a:p>
        </p:txBody>
      </p:sp>
      <p:sp>
        <p:nvSpPr>
          <p:cNvPr id="3" name="内容占位符 2"/>
          <p:cNvSpPr>
            <a:spLocks noGrp="1"/>
          </p:cNvSpPr>
          <p:nvPr>
            <p:ph idx="1"/>
          </p:nvPr>
        </p:nvSpPr>
        <p:spPr/>
        <p:txBody>
          <a:bodyPr/>
          <a:lstStyle/>
          <a:p>
            <a:r>
              <a:rPr lang="en-US" altLang="zh-CN" dirty="0"/>
              <a:t>--</a:t>
            </a:r>
            <a:r>
              <a:rPr lang="en-US" altLang="zh-CN" dirty="0" smtClean="0"/>
              <a:t>soft  </a:t>
            </a:r>
            <a:r>
              <a:rPr lang="en-US" altLang="zh-CN" dirty="0"/>
              <a:t>– </a:t>
            </a:r>
            <a:r>
              <a:rPr lang="en-US" altLang="zh-CN" dirty="0" smtClean="0"/>
              <a:t> </a:t>
            </a:r>
            <a:r>
              <a:rPr lang="zh-CN" altLang="en-US" dirty="0" smtClean="0"/>
              <a:t>缓存</a:t>
            </a:r>
            <a:r>
              <a:rPr lang="zh-CN" altLang="en-US" dirty="0"/>
              <a:t>区和工作目录都不会被改变</a:t>
            </a:r>
          </a:p>
          <a:p>
            <a:r>
              <a:rPr lang="en-US" altLang="zh-CN" dirty="0"/>
              <a:t>--mixed </a:t>
            </a:r>
            <a:r>
              <a:rPr lang="en-US" altLang="zh-CN" dirty="0" smtClean="0"/>
              <a:t> –  </a:t>
            </a:r>
            <a:r>
              <a:rPr lang="zh-CN" altLang="en-US" dirty="0" smtClean="0"/>
              <a:t>默认</a:t>
            </a:r>
            <a:r>
              <a:rPr lang="zh-CN" altLang="en-US" dirty="0"/>
              <a:t>选项。缓存区和你指定的提交同步，但工作目录不受影响</a:t>
            </a:r>
          </a:p>
          <a:p>
            <a:r>
              <a:rPr lang="en-US" altLang="zh-CN" dirty="0"/>
              <a:t>--</a:t>
            </a:r>
            <a:r>
              <a:rPr lang="en-US" altLang="zh-CN" dirty="0" smtClean="0"/>
              <a:t>hard  </a:t>
            </a:r>
            <a:r>
              <a:rPr lang="en-US" altLang="zh-CN" dirty="0"/>
              <a:t>– </a:t>
            </a:r>
            <a:r>
              <a:rPr lang="en-US" altLang="zh-CN" dirty="0" smtClean="0"/>
              <a:t> </a:t>
            </a:r>
            <a:r>
              <a:rPr lang="zh-CN" altLang="en-US" dirty="0" smtClean="0"/>
              <a:t>缓存</a:t>
            </a:r>
            <a:r>
              <a:rPr lang="zh-CN" altLang="en-US" dirty="0"/>
              <a:t>区和工作目录都同步到你指定的提交</a:t>
            </a:r>
          </a:p>
        </p:txBody>
      </p:sp>
    </p:spTree>
    <p:extLst>
      <p:ext uri="{BB962C8B-B14F-4D97-AF65-F5344CB8AC3E}">
        <p14:creationId xmlns:p14="http://schemas.microsoft.com/office/powerpoint/2010/main" val="3237945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43936</TotalTime>
  <Words>3942</Words>
  <Application>Microsoft Office PowerPoint</Application>
  <PresentationFormat>全屏显示(4:3)</PresentationFormat>
  <Paragraphs>546</Paragraphs>
  <Slides>135</Slides>
  <Notes>34</Notes>
  <HiddenSlides>0</HiddenSlides>
  <MMClips>0</MMClips>
  <ScaleCrop>false</ScaleCrop>
  <HeadingPairs>
    <vt:vector size="4" baseType="variant">
      <vt:variant>
        <vt:lpstr>主题</vt:lpstr>
      </vt:variant>
      <vt:variant>
        <vt:i4>1</vt:i4>
      </vt:variant>
      <vt:variant>
        <vt:lpstr>幻灯片标题</vt:lpstr>
      </vt:variant>
      <vt:variant>
        <vt:i4>135</vt:i4>
      </vt:variant>
    </vt:vector>
  </HeadingPairs>
  <TitlesOfParts>
    <vt:vector size="136" baseType="lpstr">
      <vt:lpstr>Office 主题​​</vt:lpstr>
      <vt:lpstr>PowerPoint 演示文稿</vt:lpstr>
      <vt:lpstr>PowerPoint 演示文稿</vt:lpstr>
      <vt:lpstr>Git的缺点</vt:lpstr>
      <vt:lpstr>快速入门</vt:lpstr>
      <vt:lpstr>创建代码仓库 - git init</vt:lpstr>
      <vt:lpstr>创建代码仓库 - git clone</vt:lpstr>
      <vt:lpstr>创建代码仓库 - git config</vt:lpstr>
      <vt:lpstr>保存你的更改 – git add</vt:lpstr>
      <vt:lpstr>保存你的更改 – git commit</vt:lpstr>
      <vt:lpstr>检查仓库状态 - git status &amp; gitignore</vt:lpstr>
      <vt:lpstr>检查仓库状态 - git log</vt:lpstr>
      <vt:lpstr>检出之前的提交 - git checkout</vt:lpstr>
      <vt:lpstr>回滚错误的修改 - git revert</vt:lpstr>
      <vt:lpstr>回滚错误的修改 - git reset</vt:lpstr>
      <vt:lpstr>回滚错误的修改 - git clean</vt:lpstr>
      <vt:lpstr>重写项目历史- git commit --amend</vt:lpstr>
      <vt:lpstr>重写项目历史- git rebase</vt:lpstr>
      <vt:lpstr>重写项目历史 - git rebase -i</vt:lpstr>
      <vt:lpstr>重写项目历史 - git reflog</vt:lpstr>
      <vt:lpstr>保持同步 - git remote</vt:lpstr>
      <vt:lpstr>保持同步 - git fetch</vt:lpstr>
      <vt:lpstr>保持同步 - git pull</vt:lpstr>
      <vt:lpstr>保持同步 - git push</vt:lpstr>
      <vt:lpstr>使用分支 - git branch</vt:lpstr>
      <vt:lpstr>使用分支 - git checkout</vt:lpstr>
      <vt:lpstr>使用分支 - git checkout - 分离的HEAD</vt:lpstr>
      <vt:lpstr>使用分支 - git checkout - 分离的HEAD</vt:lpstr>
      <vt:lpstr>使用分支 - git merge</vt:lpstr>
      <vt:lpstr>快速向前合并</vt:lpstr>
      <vt:lpstr>三路合并</vt:lpstr>
      <vt:lpstr>图解Git命令</vt:lpstr>
      <vt:lpstr>基本用法</vt:lpstr>
      <vt:lpstr>基本用法</vt:lpstr>
      <vt:lpstr>约定</vt:lpstr>
      <vt:lpstr>命令详解 - Commit</vt:lpstr>
      <vt:lpstr>命令详解 - Commit</vt:lpstr>
      <vt:lpstr>命令详解 - Checkout</vt:lpstr>
      <vt:lpstr>命令详解 - Checkout</vt:lpstr>
      <vt:lpstr>命令详解 - Checkout</vt:lpstr>
      <vt:lpstr>HEAD标识处于分离状态时的提交操作</vt:lpstr>
      <vt:lpstr>HEAD标识处于分离状态时的提交操作</vt:lpstr>
      <vt:lpstr>HEAD标识处于分离状态时的提交操作</vt:lpstr>
      <vt:lpstr>命令详解 - Reset</vt:lpstr>
      <vt:lpstr>命令详解 - Reset</vt:lpstr>
      <vt:lpstr>命令详解 - Reset</vt:lpstr>
      <vt:lpstr>命令详解 - Merge</vt:lpstr>
      <vt:lpstr>命令详解 - Merge</vt:lpstr>
      <vt:lpstr>命令详解 - Cherry Pick</vt:lpstr>
      <vt:lpstr>常见工作流比较</vt:lpstr>
      <vt:lpstr>常见工作流比较 -中心化的工作流</vt:lpstr>
      <vt:lpstr>一人初始化了中央仓库</vt:lpstr>
      <vt:lpstr>John在开发他的功能</vt:lpstr>
      <vt:lpstr>Mary在开发她的功能</vt:lpstr>
      <vt:lpstr>John发布了他的功能</vt:lpstr>
      <vt:lpstr>Mary试图发布她的功能</vt:lpstr>
      <vt:lpstr>Mary在John的提交之上rebase</vt:lpstr>
      <vt:lpstr>Mary解决了合并冲突</vt:lpstr>
      <vt:lpstr>Mary成功发布了她的分支</vt:lpstr>
      <vt:lpstr>接下来该怎么做</vt:lpstr>
      <vt:lpstr>Feature分支的工作流</vt:lpstr>
      <vt:lpstr>Mary开始了一个新功能</vt:lpstr>
      <vt:lpstr>Mary去吃饭了</vt:lpstr>
      <vt:lpstr>Mary完成了她的工作</vt:lpstr>
      <vt:lpstr>Bill收到了pull request</vt:lpstr>
      <vt:lpstr>Mary作了修改</vt:lpstr>
      <vt:lpstr>Mary发布了她的功能</vt:lpstr>
      <vt:lpstr>Gitflow工作流</vt:lpstr>
      <vt:lpstr>历史分支</vt:lpstr>
      <vt:lpstr>功能分支</vt:lpstr>
      <vt:lpstr>发布分支</vt:lpstr>
      <vt:lpstr>维护分支</vt:lpstr>
      <vt:lpstr>创建一个开发分支</vt:lpstr>
      <vt:lpstr>Mary和John开始了新功能</vt:lpstr>
      <vt:lpstr>Mary完成了她的功能</vt:lpstr>
      <vt:lpstr>Mary开始准备发布</vt:lpstr>
      <vt:lpstr>Mary完成了她的发布</vt:lpstr>
      <vt:lpstr>终端用户发现了一个bug</vt:lpstr>
      <vt:lpstr>Fork工作流</vt:lpstr>
      <vt:lpstr>项目维护者初始化了中央仓库</vt:lpstr>
      <vt:lpstr>开发者fork仓库</vt:lpstr>
      <vt:lpstr>开发者将fork的仓库克隆到本地</vt:lpstr>
      <vt:lpstr>开发者进行自己的开发</vt:lpstr>
      <vt:lpstr>开发者发布他们的功能</vt:lpstr>
      <vt:lpstr>项目维护者整合他们的功能</vt:lpstr>
      <vt:lpstr>开发者和中央仓库保持同步</vt:lpstr>
      <vt:lpstr>代码合并：Merge、Rebase的选择</vt:lpstr>
      <vt:lpstr>Merge</vt:lpstr>
      <vt:lpstr>Rebase</vt:lpstr>
      <vt:lpstr>交互式的rebase</vt:lpstr>
      <vt:lpstr>Rebase的黄金法则</vt:lpstr>
      <vt:lpstr>工作流中如何使用</vt:lpstr>
      <vt:lpstr>本地清理</vt:lpstr>
      <vt:lpstr>将上游分支上的更改并入feature分支</vt:lpstr>
      <vt:lpstr>PowerPoint 演示文稿</vt:lpstr>
      <vt:lpstr>PowerPoint 演示文稿</vt:lpstr>
      <vt:lpstr>用Pull Request进行审查</vt:lpstr>
      <vt:lpstr>代码回滚：Reset、Checkout、Revert的选择</vt:lpstr>
      <vt:lpstr>提交层面的操作 - Reset</vt:lpstr>
      <vt:lpstr>提交层面的操作 - Reset</vt:lpstr>
      <vt:lpstr>PowerPoint 演示文稿</vt:lpstr>
      <vt:lpstr>提交层面的操作 - Checkout</vt:lpstr>
      <vt:lpstr>提交层面的操作 - Revert</vt:lpstr>
      <vt:lpstr>文件层面的操作 - Reset</vt:lpstr>
      <vt:lpstr>文件层面的操作 - Checkout</vt:lpstr>
      <vt:lpstr>总结</vt:lpstr>
      <vt:lpstr>Git log高级用法</vt:lpstr>
      <vt:lpstr>格式化Log输出 - Decorate</vt:lpstr>
      <vt:lpstr>格式化Log输出 - Diff</vt:lpstr>
      <vt:lpstr>格式化Log输出 - Shortlog</vt:lpstr>
      <vt:lpstr>格式化Log输出 - Graph</vt:lpstr>
      <vt:lpstr>自定义格式</vt:lpstr>
      <vt:lpstr>过滤提交历史</vt:lpstr>
      <vt:lpstr>过滤合并提交</vt:lpstr>
      <vt:lpstr>Git钩子：自定义你的工作流</vt:lpstr>
      <vt:lpstr>安装钩子</vt:lpstr>
      <vt:lpstr>脚本语言</vt:lpstr>
      <vt:lpstr>钩子的作用域</vt:lpstr>
      <vt:lpstr>本地钩子 pre-commit</vt:lpstr>
      <vt:lpstr>本地钩子 prepare-commit-msg</vt:lpstr>
      <vt:lpstr>本地钩子 commit-msg</vt:lpstr>
      <vt:lpstr>本地钩子 post-commit</vt:lpstr>
      <vt:lpstr>本地钩子 post-checkout</vt:lpstr>
      <vt:lpstr>本地钩子 pre-rebase</vt:lpstr>
      <vt:lpstr>服务端钩子 pre-receive</vt:lpstr>
      <vt:lpstr>服务端钩子 update</vt:lpstr>
      <vt:lpstr>服务端钩子 post-receive</vt:lpstr>
      <vt:lpstr>Git提交引用和引用日志</vt:lpstr>
      <vt:lpstr>哈希字串 SHA-1</vt:lpstr>
      <vt:lpstr>引用</vt:lpstr>
      <vt:lpstr>指定引用</vt:lpstr>
      <vt:lpstr>打包引用目录</vt:lpstr>
      <vt:lpstr>特殊的引用</vt:lpstr>
      <vt:lpstr>refspec</vt:lpstr>
      <vt:lpstr>相对引用</vt:lpstr>
      <vt:lpstr>引用日志</vt:lpstr>
    </vt:vector>
  </TitlesOfParts>
  <Company>G293822</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dc:title>
  <dc:creator>Louis.R.Shen (g-mis.cnsh04.Newegg) 41479</dc:creator>
  <cp:lastModifiedBy>Louis.R.Shen (g-mis.cnsh04.Newegg) 41479</cp:lastModifiedBy>
  <cp:revision>391</cp:revision>
  <dcterms:created xsi:type="dcterms:W3CDTF">2016-11-02T01:47:47Z</dcterms:created>
  <dcterms:modified xsi:type="dcterms:W3CDTF">2016-12-03T03:20:10Z</dcterms:modified>
</cp:coreProperties>
</file>